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48" r:id="rId5"/>
    <p:sldId id="307" r:id="rId6"/>
    <p:sldId id="356" r:id="rId7"/>
    <p:sldId id="341" r:id="rId8"/>
    <p:sldId id="359" r:id="rId9"/>
    <p:sldId id="345" r:id="rId10"/>
    <p:sldId id="361" r:id="rId11"/>
    <p:sldId id="358" r:id="rId12"/>
    <p:sldId id="355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D0CB"/>
    <a:srgbClr val="C6443E"/>
    <a:srgbClr val="7030A0"/>
    <a:srgbClr val="437441"/>
    <a:srgbClr val="CFE3FD"/>
    <a:srgbClr val="4E8787"/>
    <a:srgbClr val="1432F5"/>
    <a:srgbClr val="00AFB3"/>
    <a:srgbClr val="2D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ACD9D-2ABF-41E2-942D-10BBB9DEDFEB}" v="2" dt="2020-10-07T19:44:25.952"/>
    <p1510:client id="{26A6AC40-163D-493A-8E01-FD49A97A794A}" v="3" dt="2020-10-13T16:44:43.155"/>
    <p1510:client id="{6783FA6E-E28C-43B3-9978-FAEB1BC7A723}" v="2" dt="2020-10-13T17:13:01.258"/>
    <p1510:client id="{761DBD9D-38C2-0759-2E0A-A2102F9F0996}" v="1" dt="2020-10-13T17:14:13.720"/>
    <p1510:client id="{8DB7E520-B643-45FB-B99C-F59C6C2E8E2F}" v="8" dt="2020-10-12T21:14:23.342"/>
    <p1510:client id="{AE66C45C-2047-4FB2-9457-CB6AB2A2D2DD}" v="37" dt="2020-10-08T12:59:16.366"/>
    <p1510:client id="{B72A24A5-2FF2-4529-8D7C-69F226CB9EDA}" v="145" dt="2020-10-13T16:41:34.242"/>
    <p1510:client id="{CD6F72B4-A141-4D3A-AA62-5BADD5F58309}" v="16" dt="2020-10-13T17:27:50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61DBD9D-38C2-0759-2E0A-A2102F9F0996}"/>
    <pc:docChg chg="delSld">
      <pc:chgData name="" userId="" providerId="" clId="Web-{761DBD9D-38C2-0759-2E0A-A2102F9F0996}" dt="2020-10-13T17:14:13.704" v="0"/>
      <pc:docMkLst>
        <pc:docMk/>
      </pc:docMkLst>
      <pc:sldChg chg="del">
        <pc:chgData name="" userId="" providerId="" clId="Web-{761DBD9D-38C2-0759-2E0A-A2102F9F0996}" dt="2020-10-13T17:14:13.704" v="0"/>
        <pc:sldMkLst>
          <pc:docMk/>
          <pc:sldMk cId="3514775643" sldId="357"/>
        </pc:sldMkLst>
      </pc:sldChg>
    </pc:docChg>
  </pc:docChgLst>
  <pc:docChgLst>
    <pc:chgData clId="Web-{6783FA6E-E28C-43B3-9978-FAEB1BC7A723}"/>
    <pc:docChg chg="delSld sldOrd">
      <pc:chgData name="" userId="" providerId="" clId="Web-{6783FA6E-E28C-43B3-9978-FAEB1BC7A723}" dt="2020-10-13T17:13:01.258" v="1"/>
      <pc:docMkLst>
        <pc:docMk/>
      </pc:docMkLst>
      <pc:sldChg chg="ord">
        <pc:chgData name="" userId="" providerId="" clId="Web-{6783FA6E-E28C-43B3-9978-FAEB1BC7A723}" dt="2020-10-13T17:13:01.258" v="1"/>
        <pc:sldMkLst>
          <pc:docMk/>
          <pc:sldMk cId="3514775643" sldId="357"/>
        </pc:sldMkLst>
      </pc:sldChg>
      <pc:sldChg chg="del">
        <pc:chgData name="" userId="" providerId="" clId="Web-{6783FA6E-E28C-43B3-9978-FAEB1BC7A723}" dt="2020-10-13T17:12:46.054" v="0"/>
        <pc:sldMkLst>
          <pc:docMk/>
          <pc:sldMk cId="3887479541" sldId="360"/>
        </pc:sldMkLst>
      </pc:sldChg>
    </pc:docChg>
  </pc:docChgLst>
  <pc:docChgLst>
    <pc:chgData clId="Web-{B72A24A5-2FF2-4529-8D7C-69F226CB9EDA}"/>
    <pc:docChg chg="addSld modSld">
      <pc:chgData name="" userId="" providerId="" clId="Web-{B72A24A5-2FF2-4529-8D7C-69F226CB9EDA}" dt="2020-10-13T16:41:34.242" v="142" actId="20577"/>
      <pc:docMkLst>
        <pc:docMk/>
      </pc:docMkLst>
      <pc:sldChg chg="addSp delSp modSp add replId">
        <pc:chgData name="" userId="" providerId="" clId="Web-{B72A24A5-2FF2-4529-8D7C-69F226CB9EDA}" dt="2020-10-13T16:41:34.242" v="142" actId="20577"/>
        <pc:sldMkLst>
          <pc:docMk/>
          <pc:sldMk cId="3319282069" sldId="361"/>
        </pc:sldMkLst>
        <pc:spChg chg="add del mod">
          <ac:chgData name="" userId="" providerId="" clId="Web-{B72A24A5-2FF2-4529-8D7C-69F226CB9EDA}" dt="2020-10-13T16:39:00.615" v="46"/>
          <ac:spMkLst>
            <pc:docMk/>
            <pc:sldMk cId="3319282069" sldId="361"/>
            <ac:spMk id="3" creationId="{F03E8D86-B912-4328-BBB4-678C977249EA}"/>
          </ac:spMkLst>
        </pc:spChg>
        <pc:spChg chg="add mod">
          <ac:chgData name="" userId="" providerId="" clId="Web-{B72A24A5-2FF2-4529-8D7C-69F226CB9EDA}" dt="2020-10-13T16:41:34.242" v="142" actId="20577"/>
          <ac:spMkLst>
            <pc:docMk/>
            <pc:sldMk cId="3319282069" sldId="361"/>
            <ac:spMk id="4" creationId="{B2632974-AA39-47E5-B854-387DACE037A7}"/>
          </ac:spMkLst>
        </pc:spChg>
        <pc:spChg chg="del">
          <ac:chgData name="" userId="" providerId="" clId="Web-{B72A24A5-2FF2-4529-8D7C-69F226CB9EDA}" dt="2020-10-13T16:34:19.159" v="2"/>
          <ac:spMkLst>
            <pc:docMk/>
            <pc:sldMk cId="3319282069" sldId="361"/>
            <ac:spMk id="7" creationId="{00000000-0000-0000-0000-000000000000}"/>
          </ac:spMkLst>
        </pc:spChg>
        <pc:spChg chg="del">
          <ac:chgData name="" userId="" providerId="" clId="Web-{B72A24A5-2FF2-4529-8D7C-69F226CB9EDA}" dt="2020-10-13T16:34:18.331" v="1"/>
          <ac:spMkLst>
            <pc:docMk/>
            <pc:sldMk cId="3319282069" sldId="361"/>
            <ac:spMk id="15" creationId="{00000000-0000-0000-0000-000000000000}"/>
          </ac:spMkLst>
        </pc:spChg>
        <pc:spChg chg="del mod">
          <ac:chgData name="" userId="" providerId="" clId="Web-{B72A24A5-2FF2-4529-8D7C-69F226CB9EDA}" dt="2020-10-13T16:34:23.425" v="5"/>
          <ac:spMkLst>
            <pc:docMk/>
            <pc:sldMk cId="3319282069" sldId="361"/>
            <ac:spMk id="16" creationId="{08751727-F2FA-4391-900F-89BAB001825E}"/>
          </ac:spMkLst>
        </pc:spChg>
        <pc:spChg chg="del">
          <ac:chgData name="" userId="" providerId="" clId="Web-{B72A24A5-2FF2-4529-8D7C-69F226CB9EDA}" dt="2020-10-13T16:34:20.503" v="3"/>
          <ac:spMkLst>
            <pc:docMk/>
            <pc:sldMk cId="3319282069" sldId="361"/>
            <ac:spMk id="17" creationId="{00858FE7-7A35-4F0C-98CB-7D9FB9F42378}"/>
          </ac:spMkLst>
        </pc:spChg>
        <pc:spChg chg="del">
          <ac:chgData name="" userId="" providerId="" clId="Web-{B72A24A5-2FF2-4529-8D7C-69F226CB9EDA}" dt="2020-10-13T16:34:25.362" v="7"/>
          <ac:spMkLst>
            <pc:docMk/>
            <pc:sldMk cId="3319282069" sldId="361"/>
            <ac:spMk id="18" creationId="{43CEE027-0FF7-4476-9CE6-91E6E2241055}"/>
          </ac:spMkLst>
        </pc:spChg>
        <pc:spChg chg="del">
          <ac:chgData name="" userId="" providerId="" clId="Web-{B72A24A5-2FF2-4529-8D7C-69F226CB9EDA}" dt="2020-10-13T16:34:24.612" v="6"/>
          <ac:spMkLst>
            <pc:docMk/>
            <pc:sldMk cId="3319282069" sldId="361"/>
            <ac:spMk id="19" creationId="{B58B5FAE-61BC-4D6F-A7F7-45AC6BCD35B2}"/>
          </ac:spMkLst>
        </pc:spChg>
        <pc:picChg chg="add mod modCrop">
          <ac:chgData name="" userId="" providerId="" clId="Web-{B72A24A5-2FF2-4529-8D7C-69F226CB9EDA}" dt="2020-10-13T16:41:21.663" v="140"/>
          <ac:picMkLst>
            <pc:docMk/>
            <pc:sldMk cId="3319282069" sldId="361"/>
            <ac:picMk id="2" creationId="{56A2CEB8-A08E-49DA-805D-EFCE925164D0}"/>
          </ac:picMkLst>
        </pc:picChg>
        <pc:picChg chg="add mod">
          <ac:chgData name="" userId="" providerId="" clId="Web-{B72A24A5-2FF2-4529-8D7C-69F226CB9EDA}" dt="2020-10-13T16:40:59.054" v="137" actId="1076"/>
          <ac:picMkLst>
            <pc:docMk/>
            <pc:sldMk cId="3319282069" sldId="361"/>
            <ac:picMk id="5" creationId="{3F0CFC34-11BD-4BEC-BB94-57FFE49FF2B4}"/>
          </ac:picMkLst>
        </pc:picChg>
      </pc:sldChg>
    </pc:docChg>
  </pc:docChgLst>
  <pc:docChgLst>
    <pc:chgData clId="Web-{AE66C45C-2047-4FB2-9457-CB6AB2A2D2DD}"/>
    <pc:docChg chg="modSld">
      <pc:chgData name="" userId="" providerId="" clId="Web-{AE66C45C-2047-4FB2-9457-CB6AB2A2D2DD}" dt="2020-10-08T12:59:12.678" v="35" actId="20577"/>
      <pc:docMkLst>
        <pc:docMk/>
      </pc:docMkLst>
      <pc:sldChg chg="modSp">
        <pc:chgData name="" userId="" providerId="" clId="Web-{AE66C45C-2047-4FB2-9457-CB6AB2A2D2DD}" dt="2020-10-08T12:59:12.678" v="35" actId="20577"/>
        <pc:sldMkLst>
          <pc:docMk/>
          <pc:sldMk cId="1679619144" sldId="307"/>
        </pc:sldMkLst>
        <pc:spChg chg="mod">
          <ac:chgData name="" userId="" providerId="" clId="Web-{AE66C45C-2047-4FB2-9457-CB6AB2A2D2DD}" dt="2020-10-08T12:59:12.678" v="35" actId="20577"/>
          <ac:spMkLst>
            <pc:docMk/>
            <pc:sldMk cId="1679619144" sldId="307"/>
            <ac:spMk id="31" creationId="{CEBA859D-7136-4ABD-A784-77C8B323B77F}"/>
          </ac:spMkLst>
        </pc:spChg>
      </pc:sldChg>
    </pc:docChg>
  </pc:docChgLst>
  <pc:docChgLst>
    <pc:chgData clId="Web-{CD6F72B4-A141-4D3A-AA62-5BADD5F58309}"/>
    <pc:docChg chg="modSld">
      <pc:chgData name="" userId="" providerId="" clId="Web-{CD6F72B4-A141-4D3A-AA62-5BADD5F58309}" dt="2020-10-13T17:27:50.558" v="15" actId="20577"/>
      <pc:docMkLst>
        <pc:docMk/>
      </pc:docMkLst>
      <pc:sldChg chg="modSp">
        <pc:chgData name="" userId="" providerId="" clId="Web-{CD6F72B4-A141-4D3A-AA62-5BADD5F58309}" dt="2020-10-13T17:27:50.542" v="14" actId="20577"/>
        <pc:sldMkLst>
          <pc:docMk/>
          <pc:sldMk cId="1866543514" sldId="348"/>
        </pc:sldMkLst>
        <pc:spChg chg="mod">
          <ac:chgData name="" userId="" providerId="" clId="Web-{CD6F72B4-A141-4D3A-AA62-5BADD5F58309}" dt="2020-10-13T17:27:50.542" v="14" actId="20577"/>
          <ac:spMkLst>
            <pc:docMk/>
            <pc:sldMk cId="1866543514" sldId="348"/>
            <ac:spMk id="3" creationId="{00000000-0000-0000-0000-000000000000}"/>
          </ac:spMkLst>
        </pc:spChg>
      </pc:sldChg>
    </pc:docChg>
  </pc:docChgLst>
  <pc:docChgLst>
    <pc:chgData clId="Web-{030ACD9D-2ABF-41E2-942D-10BBB9DEDFEB}"/>
    <pc:docChg chg="modSld">
      <pc:chgData name="" userId="" providerId="" clId="Web-{030ACD9D-2ABF-41E2-942D-10BBB9DEDFEB}" dt="2020-10-07T19:44:25.952" v="1"/>
      <pc:docMkLst>
        <pc:docMk/>
      </pc:docMkLst>
      <pc:sldChg chg="addSp delSp">
        <pc:chgData name="" userId="" providerId="" clId="Web-{030ACD9D-2ABF-41E2-942D-10BBB9DEDFEB}" dt="2020-10-07T19:44:25.952" v="1"/>
        <pc:sldMkLst>
          <pc:docMk/>
          <pc:sldMk cId="1866543514" sldId="348"/>
        </pc:sldMkLst>
        <pc:spChg chg="add del">
          <ac:chgData name="" userId="" providerId="" clId="Web-{030ACD9D-2ABF-41E2-942D-10BBB9DEDFEB}" dt="2020-10-07T19:44:25.952" v="1"/>
          <ac:spMkLst>
            <pc:docMk/>
            <pc:sldMk cId="1866543514" sldId="348"/>
            <ac:spMk id="4" creationId="{CB8AC5ED-B3D6-459F-94F8-C555915832B1}"/>
          </ac:spMkLst>
        </pc:spChg>
      </pc:sldChg>
    </pc:docChg>
  </pc:docChgLst>
  <pc:docChgLst>
    <pc:chgData clId="Web-{26A6AC40-163D-493A-8E01-FD49A97A794A}"/>
    <pc:docChg chg="modSld">
      <pc:chgData name="" userId="" providerId="" clId="Web-{26A6AC40-163D-493A-8E01-FD49A97A794A}" dt="2020-10-13T16:44:42.202" v="1" actId="20577"/>
      <pc:docMkLst>
        <pc:docMk/>
      </pc:docMkLst>
      <pc:sldChg chg="modSp">
        <pc:chgData name="" userId="" providerId="" clId="Web-{26A6AC40-163D-493A-8E01-FD49A97A794A}" dt="2020-10-13T16:44:42.202" v="1" actId="20577"/>
        <pc:sldMkLst>
          <pc:docMk/>
          <pc:sldMk cId="3514775643" sldId="357"/>
        </pc:sldMkLst>
        <pc:spChg chg="mod">
          <ac:chgData name="" userId="" providerId="" clId="Web-{26A6AC40-163D-493A-8E01-FD49A97A794A}" dt="2020-10-13T16:44:42.202" v="1" actId="20577"/>
          <ac:spMkLst>
            <pc:docMk/>
            <pc:sldMk cId="3514775643" sldId="357"/>
            <ac:spMk id="5" creationId="{2958E751-D187-4384-92D5-BCD7D53B53FE}"/>
          </ac:spMkLst>
        </pc:spChg>
      </pc:sldChg>
    </pc:docChg>
  </pc:docChgLst>
  <pc:docChgLst>
    <pc:chgData clId="Web-{8DB7E520-B643-45FB-B99C-F59C6C2E8E2F}"/>
    <pc:docChg chg="modSld">
      <pc:chgData name="" userId="" providerId="" clId="Web-{8DB7E520-B643-45FB-B99C-F59C6C2E8E2F}" dt="2020-10-12T21:14:23.342" v="7" actId="20577"/>
      <pc:docMkLst>
        <pc:docMk/>
      </pc:docMkLst>
      <pc:sldChg chg="modSp">
        <pc:chgData name="" userId="" providerId="" clId="Web-{8DB7E520-B643-45FB-B99C-F59C6C2E8E2F}" dt="2020-10-12T21:14:23.327" v="6" actId="20577"/>
        <pc:sldMkLst>
          <pc:docMk/>
          <pc:sldMk cId="1627346027" sldId="358"/>
        </pc:sldMkLst>
        <pc:spChg chg="mod">
          <ac:chgData name="" userId="" providerId="" clId="Web-{8DB7E520-B643-45FB-B99C-F59C6C2E8E2F}" dt="2020-10-12T21:14:23.327" v="6" actId="20577"/>
          <ac:spMkLst>
            <pc:docMk/>
            <pc:sldMk cId="1627346027" sldId="358"/>
            <ac:spMk id="7" creationId="{CF8F7CCA-7621-406A-8554-EC68C1B956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8F377-1D4D-4E55-BA23-B4C88B08AE04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D02E8-D589-462B-8871-E4027AEE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1C232C-A669-41A2-B224-8DB9E51725E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C72B32-1A00-43DB-BBB8-B81738A4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“Enable triggers for home testing that is being supported by diagnostics division”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“Enhance the efficacy of clinical trials by enabling passive monitoring of health status of participants”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Bullets from AOI slide: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Quantitation of host-based biophysical and biochemical markers of health through sensors that can be deployed and used by any lay person to monitor their innate and adaptive immunity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Wearable, continuously monitoring sensors preferred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Wearable sensors or sensor suites in form factors that facilitate human use (e.g. microneedle patches, smart </a:t>
            </a:r>
            <a:r>
              <a:rPr lang="en-US" sz="1200" err="1"/>
              <a:t>band-aids</a:t>
            </a:r>
            <a:r>
              <a:rPr lang="en-US" sz="1200"/>
              <a:t>, smart tattoos, oral sensors) are desired;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Autonomous data collection and interpretation preferred; coupling with cloud-based data reporting and analytics acceptable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Non-invasive or minimally invasive sensors (such as those using a finger stick)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Technologies that quantify the composition of passive samples (e.g. saliva, interstitial fluid, sweat, etc.)</a:t>
            </a:r>
          </a:p>
          <a:p>
            <a:pPr marL="231775" indent="-231775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/>
              <a:t>Algorithms and smart phone apps for optimally directing patients and allocating resources and staff in a large-scale health security event 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Talking points to add:</a:t>
            </a:r>
          </a:p>
          <a:p>
            <a:r>
              <a:rPr lang="en-US"/>
              <a:t>Translational</a:t>
            </a:r>
            <a:r>
              <a:rPr lang="en-US" baseline="0"/>
              <a:t> Science</a:t>
            </a:r>
          </a:p>
          <a:p>
            <a:r>
              <a:rPr lang="en-US" baseline="0"/>
              <a:t>FDA pathway</a:t>
            </a:r>
          </a:p>
          <a:p>
            <a:r>
              <a:rPr lang="en-US" baseline="0"/>
              <a:t>Commercialization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Building </a:t>
            </a:r>
            <a:r>
              <a:rPr lang="en-US" err="1"/>
              <a:t>relationshps</a:t>
            </a:r>
            <a:endParaRPr lang="en-US"/>
          </a:p>
          <a:p>
            <a:r>
              <a:rPr lang="en-US"/>
              <a:t>Community Engagement</a:t>
            </a:r>
          </a:p>
          <a:p>
            <a:r>
              <a:rPr lang="en-US"/>
              <a:t>+ third</a:t>
            </a:r>
            <a:r>
              <a:rPr lang="en-US" baseline="0"/>
              <a:t> category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72B32-1A00-43DB-BBB8-B81738A48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6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99E5FF-B24F-44C3-A6F4-6D51ECCAC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47343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E9EC62C-440F-48D7-8382-396D9ACD54D1}"/>
              </a:ext>
            </a:extLst>
          </p:cNvPr>
          <p:cNvGrpSpPr/>
          <p:nvPr userDrawn="1"/>
        </p:nvGrpSpPr>
        <p:grpSpPr>
          <a:xfrm>
            <a:off x="7726680" y="4608430"/>
            <a:ext cx="1246168" cy="475764"/>
            <a:chOff x="5766312" y="6298703"/>
            <a:chExt cx="1246168" cy="4757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B940C39-8E04-4EFF-BF2E-B621609EE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41030" y="6365478"/>
              <a:ext cx="771450" cy="3422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AACBFA1-69C3-486D-A4EB-50F33C7AB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06534"/>
            <a:ext cx="7772400" cy="110251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Title, Arial Bold, 32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5273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1" baseline="0">
                <a:solidFill>
                  <a:srgbClr val="C772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2C9770-2834-4EE7-B690-F4FCC6042E3A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C77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44C9A7-92DA-4CB5-B2F6-48D7417045CA}"/>
              </a:ext>
            </a:extLst>
          </p:cNvPr>
          <p:cNvSpPr/>
          <p:nvPr userDrawn="1"/>
        </p:nvSpPr>
        <p:spPr>
          <a:xfrm>
            <a:off x="-1" y="1444729"/>
            <a:ext cx="9143999" cy="60959"/>
          </a:xfrm>
          <a:prstGeom prst="rect">
            <a:avLst/>
          </a:prstGeom>
          <a:solidFill>
            <a:srgbClr val="C77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07ED4-22A9-4B12-B64F-C7B38740BA71}"/>
              </a:ext>
            </a:extLst>
          </p:cNvPr>
          <p:cNvSpPr txBox="1"/>
          <p:nvPr userDrawn="1"/>
        </p:nvSpPr>
        <p:spPr>
          <a:xfrm>
            <a:off x="3920219" y="4787607"/>
            <a:ext cx="130356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C77204"/>
                </a:solidFill>
              </a:rPr>
              <a:t>UNCLASSIFIED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E295D-8F86-454E-9940-E759373ACA64}"/>
              </a:ext>
            </a:extLst>
          </p:cNvPr>
          <p:cNvSpPr/>
          <p:nvPr userDrawn="1"/>
        </p:nvSpPr>
        <p:spPr>
          <a:xfrm>
            <a:off x="0" y="4592128"/>
            <a:ext cx="2952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223C84"/>
                </a:solidFill>
              </a:rPr>
              <a:t>OCTOBER 27, 2020</a:t>
            </a:r>
          </a:p>
          <a:p>
            <a:pPr algn="l"/>
            <a:r>
              <a:rPr lang="en-US" sz="1200">
                <a:solidFill>
                  <a:srgbClr val="C77204"/>
                </a:solidFill>
              </a:rPr>
              <a:t>VIRTUAL EVENT | WASHINGTON, D.C.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D46BE-517B-4F09-8EC9-311512FA7009}"/>
              </a:ext>
            </a:extLst>
          </p:cNvPr>
          <p:cNvSpPr txBox="1"/>
          <p:nvPr userDrawn="1"/>
        </p:nvSpPr>
        <p:spPr>
          <a:xfrm>
            <a:off x="3174713" y="4709187"/>
            <a:ext cx="2794569" cy="1761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u="none" strike="noStrike" kern="1200" baseline="30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Saving Lives. Protecting Americans.</a:t>
            </a:r>
            <a:endParaRPr lang="en-US" b="1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153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03F80F-BC6A-47D5-8B9D-242292B2D83E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23950"/>
            <a:ext cx="8229600" cy="3276599"/>
          </a:xfrm>
        </p:spPr>
        <p:txBody>
          <a:bodyPr/>
          <a:lstStyle>
            <a:lvl1pPr marL="342900" indent="-342900">
              <a:buSzPct val="125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E1DECB2-54C4-452E-94F6-C298AEAF0ABC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887B0-FCD4-4866-A7DB-E793BE0C00E7}" type="slidenum">
              <a:rPr lang="en-US" sz="1000" b="1" smtClean="0">
                <a:solidFill>
                  <a:srgbClr val="203346"/>
                </a:solidFill>
              </a:rPr>
              <a:t>‹#›</a:t>
            </a:fld>
            <a:endParaRPr lang="en-US" sz="1000" b="1">
              <a:solidFill>
                <a:srgbClr val="20334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F417C-9FBC-412C-948B-7151EC5DE951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u="none" strike="noStrike" kern="1200" baseline="30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Saving Lives. Protecting Americans.</a:t>
            </a:r>
            <a:endParaRPr lang="en-US" b="1">
              <a:solidFill>
                <a:srgbClr val="000000"/>
              </a:solidFill>
              <a:effectLst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6E1E7-EF93-4F2B-B45E-5CF2E54FA693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D56C2B"/>
                </a:solidFill>
              </a:rPr>
              <a:t>UNCLASSIFIED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1171A1-C724-4F4C-B296-80EC2CDAADEC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89412B-CF30-4823-89D4-5E8415795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241030" y="6365478"/>
              <a:ext cx="771450" cy="3422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4BEAF6B-BF90-48B8-8D17-C310A62C9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64BA7E-C393-4085-80B4-E36154706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033974" y="6298836"/>
              <a:ext cx="475685" cy="47549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51E5C9-6F2C-4E74-A267-84B5ADEB2096}"/>
              </a:ext>
            </a:extLst>
          </p:cNvPr>
          <p:cNvSpPr/>
          <p:nvPr userDrawn="1"/>
        </p:nvSpPr>
        <p:spPr>
          <a:xfrm>
            <a:off x="3682538" y="0"/>
            <a:ext cx="1783080" cy="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0CAACD-5B28-4D91-8FF1-780FA4D7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0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276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27660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F9674AF-2281-4FB3-A786-DE003AF5E850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887B0-FCD4-4866-A7DB-E793BE0C00E7}" type="slidenum">
              <a:rPr lang="en-US" sz="1000" b="1" smtClean="0">
                <a:solidFill>
                  <a:srgbClr val="203346"/>
                </a:solidFill>
              </a:rPr>
              <a:t>‹#›</a:t>
            </a:fld>
            <a:endParaRPr lang="en-US" sz="1000" b="1">
              <a:solidFill>
                <a:srgbClr val="20334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2EA4B8-B06E-452E-9C97-CBA9BF8B5BAB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1FEA2-4E07-49BC-8976-37F244B3EDA7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u="none" strike="noStrike" kern="1200" baseline="30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Saving Lives. Protecting Americans.</a:t>
            </a:r>
            <a:endParaRPr lang="en-US" b="1">
              <a:solidFill>
                <a:srgbClr val="000000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DDEF59-43F6-4300-BC12-B33084734AE8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D56C2B"/>
                </a:solidFill>
              </a:rPr>
              <a:t>UNCLASSIFIED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9D751-44A4-424D-8680-AB15FFB411F6}"/>
              </a:ext>
            </a:extLst>
          </p:cNvPr>
          <p:cNvSpPr/>
          <p:nvPr userDrawn="1"/>
        </p:nvSpPr>
        <p:spPr>
          <a:xfrm>
            <a:off x="3682538" y="0"/>
            <a:ext cx="1783080" cy="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546CC5-FA3A-44FF-8563-B8693DAF3E6C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B62FA5-6FD0-4995-807D-22BDABD7D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241030" y="6365478"/>
              <a:ext cx="771450" cy="3422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2FA101-0606-4481-BF38-56B427F80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D5FD7E-B0F2-4350-B1F4-CCA558576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033974" y="6298836"/>
              <a:ext cx="475685" cy="475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3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231C180-F6B9-45DE-8C86-431CD74EA166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887B0-FCD4-4866-A7DB-E793BE0C00E7}" type="slidenum">
              <a:rPr lang="en-US" sz="1000" b="1" smtClean="0">
                <a:solidFill>
                  <a:srgbClr val="203346"/>
                </a:solidFill>
              </a:rPr>
              <a:t>‹#›</a:t>
            </a:fld>
            <a:endParaRPr lang="en-US" sz="1000" b="1">
              <a:solidFill>
                <a:srgbClr val="20334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761545-781D-4174-B5FF-68EAB2E6A283}"/>
              </a:ext>
            </a:extLst>
          </p:cNvPr>
          <p:cNvSpPr/>
          <p:nvPr userDrawn="1"/>
        </p:nvSpPr>
        <p:spPr>
          <a:xfrm>
            <a:off x="3682538" y="0"/>
            <a:ext cx="1783080" cy="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0D8E3E-C1AC-4E9B-88E8-030FC873B08B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9B30E-DE51-408B-B198-DBD632E4D3BA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u="none" strike="noStrike" kern="1200" baseline="300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Saving Lives. Protecting Americans.</a:t>
            </a:r>
            <a:endParaRPr lang="en-US" b="1">
              <a:solidFill>
                <a:srgbClr val="000000"/>
              </a:solidFill>
              <a:effectLst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C316E2-EBC3-42B8-9D50-1127F8606827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D56C2B"/>
                </a:solidFill>
              </a:rPr>
              <a:t>UNCLASSIFIED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E8073D-D060-4CBA-A178-04935147AF7D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782DB8-B3A1-43B8-95C8-30004C7AB8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241030" y="6365478"/>
              <a:ext cx="771450" cy="3422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39A469-E3D8-470B-958D-9B1E0D58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4A8086-2659-4E59-95A2-F4E2B4FD5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033974" y="6298836"/>
              <a:ext cx="475685" cy="475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052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8945EA-EE33-4CC5-9FA4-8A38A6B4DCC9}"/>
              </a:ext>
            </a:extLst>
          </p:cNvPr>
          <p:cNvSpPr txBox="1">
            <a:spLocks/>
          </p:cNvSpPr>
          <p:nvPr userDrawn="1"/>
        </p:nvSpPr>
        <p:spPr>
          <a:xfrm>
            <a:off x="8311524" y="4726245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2887B0-FCD4-4866-A7DB-E793BE0C00E7}" type="slidenum">
              <a:rPr lang="en-US" sz="1000" b="1" smtClean="0">
                <a:solidFill>
                  <a:srgbClr val="203346"/>
                </a:solidFill>
              </a:rPr>
              <a:t>‹#›</a:t>
            </a:fld>
            <a:endParaRPr lang="en-US" sz="1000" b="1">
              <a:solidFill>
                <a:srgbClr val="20334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2710C9-C420-47C0-9678-5FA874106C4F}"/>
              </a:ext>
            </a:extLst>
          </p:cNvPr>
          <p:cNvSpPr/>
          <p:nvPr userDrawn="1"/>
        </p:nvSpPr>
        <p:spPr>
          <a:xfrm>
            <a:off x="-1" y="4480869"/>
            <a:ext cx="9143999" cy="60959"/>
          </a:xfrm>
          <a:prstGeom prst="rect">
            <a:avLst/>
          </a:prstGeom>
          <a:solidFill>
            <a:srgbClr val="D56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8C9458-CFCB-4176-87D2-9FC115EF1023}"/>
              </a:ext>
            </a:extLst>
          </p:cNvPr>
          <p:cNvSpPr txBox="1"/>
          <p:nvPr userDrawn="1"/>
        </p:nvSpPr>
        <p:spPr>
          <a:xfrm>
            <a:off x="3133618" y="4754784"/>
            <a:ext cx="2654791" cy="95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u="none" strike="noStrike" kern="1200" baseline="30000">
                <a:solidFill>
                  <a:srgbClr val="203346"/>
                </a:solidFill>
                <a:effectLst/>
                <a:latin typeface="+mn-lt"/>
                <a:ea typeface="+mn-ea"/>
                <a:cs typeface="+mn-cs"/>
              </a:rPr>
              <a:t>Saving Lives. Protecting Americans.</a:t>
            </a:r>
            <a:endParaRPr lang="en-US" b="1">
              <a:solidFill>
                <a:srgbClr val="203346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B66FB-4FC7-47C1-87FF-E82B66430669}"/>
              </a:ext>
            </a:extLst>
          </p:cNvPr>
          <p:cNvSpPr txBox="1"/>
          <p:nvPr userDrawn="1"/>
        </p:nvSpPr>
        <p:spPr>
          <a:xfrm>
            <a:off x="3363727" y="4850443"/>
            <a:ext cx="220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D56C2B"/>
                </a:solidFill>
              </a:rPr>
              <a:t>UNCLASSIFIED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F8C10-5F12-41BF-B215-5D4DCBBE55A4}"/>
              </a:ext>
            </a:extLst>
          </p:cNvPr>
          <p:cNvSpPr/>
          <p:nvPr userDrawn="1"/>
        </p:nvSpPr>
        <p:spPr>
          <a:xfrm>
            <a:off x="3678382" y="0"/>
            <a:ext cx="1729047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D576BA-6571-4F8B-A2D7-E5DA04D5B2D2}"/>
              </a:ext>
            </a:extLst>
          </p:cNvPr>
          <p:cNvGrpSpPr/>
          <p:nvPr userDrawn="1"/>
        </p:nvGrpSpPr>
        <p:grpSpPr>
          <a:xfrm>
            <a:off x="128713" y="4608430"/>
            <a:ext cx="1743347" cy="475764"/>
            <a:chOff x="5766312" y="6298703"/>
            <a:chExt cx="1743347" cy="4757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854D5B-53F3-4E72-8F40-7F79E743D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241030" y="6365478"/>
              <a:ext cx="771450" cy="3422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08E3D4-3D23-411D-A778-349A08628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766312" y="6298703"/>
              <a:ext cx="475764" cy="4757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E275B28-183B-4B1E-B03C-B72DAE2BE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033974" y="6298836"/>
              <a:ext cx="475685" cy="475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99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EC0C2-BD5F-442D-B607-CDFD01C18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4AD9A9-A430-4796-8D3B-E0572D3D4F6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2450" y="290513"/>
            <a:ext cx="3649663" cy="39703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88348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 baseline="0">
                <a:solidFill>
                  <a:srgbClr val="102B62"/>
                </a:solidFill>
              </a:defRPr>
            </a:lvl1pPr>
          </a:lstStyle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52950"/>
            <a:ext cx="9144000" cy="6096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4781552"/>
            <a:ext cx="533400" cy="194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5E4B45-3C0D-4DB7-A4A8-89FEB5CAB5B2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0" name="Picture 9" descr="Assistant Secretary for Preparedness and Response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705350"/>
            <a:ext cx="1220532" cy="3048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219200" y="4781553"/>
            <a:ext cx="6779136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Saving Lives. Protecting Americans.</a:t>
            </a:r>
          </a:p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17CC20-6018-4B5D-972F-0F3AF3930BB1}"/>
              </a:ext>
            </a:extLst>
          </p:cNvPr>
          <p:cNvSpPr/>
          <p:nvPr userDrawn="1"/>
        </p:nvSpPr>
        <p:spPr>
          <a:xfrm>
            <a:off x="3678382" y="0"/>
            <a:ext cx="1729047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CA75E-7D16-41AD-8BB8-ACEB299C3855}"/>
              </a:ext>
            </a:extLst>
          </p:cNvPr>
          <p:cNvSpPr/>
          <p:nvPr userDrawn="1"/>
        </p:nvSpPr>
        <p:spPr>
          <a:xfrm>
            <a:off x="3678382" y="4904162"/>
            <a:ext cx="1729047" cy="2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Different title per slide, Arial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MSIPCMContentMarking" descr="{&quot;HashCode&quot;:604560168,&quot;Placement&quot;:&quot;Header&quot;,&quot;Top&quot;:0.0,&quot;Left&quot;:297.0014,&quot;SlideWidth&quot;:720,&quot;SlideHeight&quot;:405}">
            <a:extLst>
              <a:ext uri="{FF2B5EF4-FFF2-40B4-BE49-F238E27FC236}">
                <a16:creationId xmlns:a16="http://schemas.microsoft.com/office/drawing/2014/main" id="{297D12D9-C18B-4568-9281-3DFEA1D1F7C8}"/>
              </a:ext>
            </a:extLst>
          </p:cNvPr>
          <p:cNvSpPr txBox="1"/>
          <p:nvPr userDrawn="1"/>
        </p:nvSpPr>
        <p:spPr>
          <a:xfrm>
            <a:off x="3771918" y="0"/>
            <a:ext cx="160016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CLASSIFICATION - PUBLIC</a:t>
            </a:r>
          </a:p>
        </p:txBody>
      </p:sp>
      <p:sp>
        <p:nvSpPr>
          <p:cNvPr id="10" name="MSIPCMContentMarking" descr="{&quot;HashCode&quot;:628697737,&quot;Placement&quot;:&quot;Footer&quot;,&quot;Top&quot;:384.343,&quot;Left&quot;:297.0014,&quot;SlideWidth&quot;:720,&quot;SlideHeight&quot;:405}">
            <a:extLst>
              <a:ext uri="{FF2B5EF4-FFF2-40B4-BE49-F238E27FC236}">
                <a16:creationId xmlns:a16="http://schemas.microsoft.com/office/drawing/2014/main" id="{6BC0DB3C-7441-43A3-A52E-FFAFB575996D}"/>
              </a:ext>
            </a:extLst>
          </p:cNvPr>
          <p:cNvSpPr txBox="1"/>
          <p:nvPr userDrawn="1"/>
        </p:nvSpPr>
        <p:spPr>
          <a:xfrm>
            <a:off x="3771918" y="4881156"/>
            <a:ext cx="160016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CLASSIFICATION - PUBLIC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C2952-B028-4D2B-B987-1B5A0E265B04}"/>
              </a:ext>
            </a:extLst>
          </p:cNvPr>
          <p:cNvSpPr/>
          <p:nvPr userDrawn="1"/>
        </p:nvSpPr>
        <p:spPr>
          <a:xfrm>
            <a:off x="3880237" y="39757"/>
            <a:ext cx="1395453" cy="19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2EFE3-2707-4A26-AF0F-7AF8002DBA76}"/>
              </a:ext>
            </a:extLst>
          </p:cNvPr>
          <p:cNvSpPr/>
          <p:nvPr userDrawn="1"/>
        </p:nvSpPr>
        <p:spPr>
          <a:xfrm>
            <a:off x="3880237" y="4908519"/>
            <a:ext cx="1395453" cy="19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6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baseline="0">
          <a:solidFill>
            <a:srgbClr val="2033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200" kern="1200">
          <a:solidFill>
            <a:srgbClr val="20334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2033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rgbClr val="2033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e.gov/BARDA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5.emf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17" Type="http://schemas.openxmlformats.org/officeDocument/2006/relationships/image" Target="../media/image34.emf"/><Relationship Id="rId2" Type="http://schemas.openxmlformats.org/officeDocument/2006/relationships/image" Target="../media/image24.jpeg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eta.sam.gov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hyperlink" Target="https://drive.hhs.gov/accelerators.html" TargetMode="External"/><Relationship Id="rId4" Type="http://schemas.openxmlformats.org/officeDocument/2006/relationships/hyperlink" Target="http://www.medicalcountermeasures.gov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usajob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867" y="1706534"/>
            <a:ext cx="8056266" cy="110251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Investing in the Future of Health Security</a:t>
            </a:r>
            <a:br>
              <a:rPr lang="en-US" sz="280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Division of Research Innovation and Ventures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52739"/>
            <a:ext cx="5783413" cy="131445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Sandeep Patel, Matt McCord, </a:t>
            </a:r>
            <a:r>
              <a:rPr lang="en-US" err="1">
                <a:solidFill>
                  <a:schemeClr val="tx2">
                    <a:lumMod val="75000"/>
                  </a:schemeClr>
                </a:solidFill>
              </a:rPr>
              <a:t>Šeila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 Selimović, 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 Kim Sciarretta, Donna Boston, </a:t>
            </a:r>
            <a:r>
              <a:rPr lang="en-US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Justin Yang,</a:t>
            </a:r>
            <a:endParaRPr lang="en-US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 Kerrie DeMarco, Kumiko Lippold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BD976F3-85E9-4550-8001-836D122F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654" y="3429190"/>
            <a:ext cx="199949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399A749-9D3A-4361-A9D3-606F7E806F26}"/>
              </a:ext>
            </a:extLst>
          </p:cNvPr>
          <p:cNvGrpSpPr/>
          <p:nvPr/>
        </p:nvGrpSpPr>
        <p:grpSpPr>
          <a:xfrm>
            <a:off x="180030" y="902938"/>
            <a:ext cx="3966520" cy="3409950"/>
            <a:chOff x="404510" y="1141899"/>
            <a:chExt cx="2688530" cy="31140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BA859D-7136-4ABD-A784-77C8B323B77F}"/>
                </a:ext>
              </a:extLst>
            </p:cNvPr>
            <p:cNvSpPr/>
            <p:nvPr/>
          </p:nvSpPr>
          <p:spPr>
            <a:xfrm>
              <a:off x="404512" y="1196885"/>
              <a:ext cx="2688528" cy="3059102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,Sans-Serif" panose="020B0604020202020204" pitchFamily="34" charset="0"/>
                <a:buChar char="•"/>
              </a:pPr>
              <a:endParaRPr lang="en-US" sz="2000" kern="0">
                <a:solidFill>
                  <a:srgbClr val="000000"/>
                </a:solidFill>
                <a:ea typeface="+mn-lt"/>
                <a:cs typeface="+mn-lt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en-US" sz="2000" kern="0">
                  <a:solidFill>
                    <a:srgbClr val="000000"/>
                  </a:solidFill>
                  <a:ea typeface="+mn-lt"/>
                  <a:cs typeface="+mn-lt"/>
                </a:rPr>
                <a:t>Streamlined broad agency announcement (“BAA”)</a:t>
              </a:r>
              <a:endParaRPr lang="en-US" sz="2000" kern="0">
                <a:ea typeface="+mn-lt"/>
                <a:cs typeface="+mn-lt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en-US" sz="2000" kern="0">
                  <a:solidFill>
                    <a:srgbClr val="000000"/>
                  </a:solidFill>
                  <a:ea typeface="+mn-lt"/>
                  <a:cs typeface="+mn-lt"/>
                </a:rPr>
                <a:t>Inspired by DARPA model</a:t>
              </a:r>
              <a:endParaRPr lang="en-US" sz="2000" kern="0">
                <a:ea typeface="+mn-lt"/>
                <a:cs typeface="+mn-lt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en-US" sz="2000" kern="0">
                  <a:solidFill>
                    <a:srgbClr val="000000"/>
                  </a:solidFill>
                  <a:ea typeface="+mn-lt"/>
                  <a:cs typeface="+mn-lt"/>
                </a:rPr>
                <a:t>Simplified application process</a:t>
              </a:r>
              <a:endParaRPr lang="en-US" sz="2000" kern="0">
                <a:ea typeface="+mn-lt"/>
                <a:cs typeface="+mn-lt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en-US" sz="2000" kern="0">
                  <a:solidFill>
                    <a:srgbClr val="000000"/>
                  </a:solidFill>
                  <a:ea typeface="+mn-lt"/>
                  <a:cs typeface="+mn-lt"/>
                </a:rPr>
                <a:t>Projects under $750,000</a:t>
              </a:r>
              <a:endParaRPr lang="en-US" sz="2000" kern="0">
                <a:ea typeface="+mn-lt"/>
                <a:cs typeface="+mn-lt"/>
              </a:endParaRPr>
            </a:p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en-US" sz="2000" kern="0">
                  <a:solidFill>
                    <a:srgbClr val="000000"/>
                  </a:solidFill>
                  <a:ea typeface="+mn-lt"/>
                  <a:cs typeface="+mn-lt"/>
                </a:rPr>
                <a:t>Cost-Share</a:t>
              </a:r>
              <a:endParaRPr lang="en-US" sz="2000">
                <a:ea typeface="+mn-lt"/>
                <a:cs typeface="+mn-lt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700" kern="0">
                <a:solidFill>
                  <a:srgbClr val="000000"/>
                </a:solidFill>
                <a:cs typeface="Arial"/>
              </a:endParaRPr>
            </a:p>
          </p:txBody>
        </p:sp>
        <p:pic>
          <p:nvPicPr>
            <p:cNvPr id="32" name="Picture 31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3AAD027C-1E52-4840-B2CC-67A675460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0" y="1141899"/>
              <a:ext cx="2688529" cy="41296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9DC00F-FC2B-409F-86FA-C496137EA6DD}"/>
              </a:ext>
            </a:extLst>
          </p:cNvPr>
          <p:cNvGrpSpPr/>
          <p:nvPr/>
        </p:nvGrpSpPr>
        <p:grpSpPr>
          <a:xfrm>
            <a:off x="4260714" y="927141"/>
            <a:ext cx="4795001" cy="3359946"/>
            <a:chOff x="3879056" y="1012029"/>
            <a:chExt cx="5071836" cy="335994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3D14B4-2561-4484-B562-B84E39303D17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1012029"/>
              <a:ext cx="5071836" cy="0"/>
            </a:xfrm>
            <a:prstGeom prst="line">
              <a:avLst/>
            </a:prstGeom>
            <a:ln>
              <a:solidFill>
                <a:srgbClr val="4F63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AFD0EFD-2BBE-428E-B0A9-195D6E194CA8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4371975"/>
              <a:ext cx="5071836" cy="0"/>
            </a:xfrm>
            <a:prstGeom prst="line">
              <a:avLst/>
            </a:prstGeom>
            <a:ln>
              <a:solidFill>
                <a:srgbClr val="4F63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itle 45">
            <a:extLst>
              <a:ext uri="{FF2B5EF4-FFF2-40B4-BE49-F238E27FC236}">
                <a16:creationId xmlns:a16="http://schemas.microsoft.com/office/drawing/2014/main" id="{7865DA1A-3FD4-4B50-9021-999EDE9A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DRIVe’s</a:t>
            </a:r>
            <a:r>
              <a:rPr lang="en-US"/>
              <a:t> R&amp;D Funding Vehicle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F95BF1B-1855-4A51-9808-129E3D1E7F2D}"/>
              </a:ext>
            </a:extLst>
          </p:cNvPr>
          <p:cNvGrpSpPr/>
          <p:nvPr/>
        </p:nvGrpSpPr>
        <p:grpSpPr>
          <a:xfrm>
            <a:off x="4260713" y="1032438"/>
            <a:ext cx="4795001" cy="3154824"/>
            <a:chOff x="4260713" y="1070538"/>
            <a:chExt cx="4795001" cy="3154824"/>
          </a:xfrm>
        </p:grpSpPr>
        <p:sp>
          <p:nvSpPr>
            <p:cNvPr id="88" name="Left Brace 87">
              <a:extLst>
                <a:ext uri="{FF2B5EF4-FFF2-40B4-BE49-F238E27FC236}">
                  <a16:creationId xmlns:a16="http://schemas.microsoft.com/office/drawing/2014/main" id="{4006B7EB-627F-4AD1-A389-6EB5234AFA77}"/>
                </a:ext>
              </a:extLst>
            </p:cNvPr>
            <p:cNvSpPr/>
            <p:nvPr/>
          </p:nvSpPr>
          <p:spPr>
            <a:xfrm rot="5400000">
              <a:off x="6320264" y="262139"/>
              <a:ext cx="321946" cy="3818477"/>
            </a:xfrm>
            <a:prstGeom prst="leftBrace">
              <a:avLst>
                <a:gd name="adj1" fmla="val 28220"/>
                <a:gd name="adj2" fmla="val 50000"/>
              </a:avLst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073BEF-957C-4426-835B-823BFA57BBB7}"/>
                </a:ext>
              </a:extLst>
            </p:cNvPr>
            <p:cNvSpPr txBox="1"/>
            <p:nvPr/>
          </p:nvSpPr>
          <p:spPr>
            <a:xfrm>
              <a:off x="4260713" y="1070538"/>
              <a:ext cx="479500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kern="0">
                  <a:solidFill>
                    <a:srgbClr val="000000"/>
                  </a:solidFill>
                </a:rPr>
                <a:t>BARDA DRIVe Abstract Review Process Flow Chart</a:t>
              </a:r>
              <a:endParaRPr lang="en-US" sz="1400" b="1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60BB7D0-24B3-40ED-B843-D9C2E46EFF84}"/>
                </a:ext>
              </a:extLst>
            </p:cNvPr>
            <p:cNvSpPr/>
            <p:nvPr/>
          </p:nvSpPr>
          <p:spPr>
            <a:xfrm>
              <a:off x="4382655" y="1445342"/>
              <a:ext cx="1447800" cy="304800"/>
            </a:xfrm>
            <a:prstGeom prst="roundRect">
              <a:avLst>
                <a:gd name="adj" fmla="val 50000"/>
              </a:avLst>
            </a:prstGeom>
            <a:solidFill>
              <a:srgbClr val="43823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 Research Call with DRIVe AOI PM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9A7A36B-BF90-4E8E-8DBA-34A9250A071B}"/>
                </a:ext>
              </a:extLst>
            </p:cNvPr>
            <p:cNvSpPr/>
            <p:nvPr/>
          </p:nvSpPr>
          <p:spPr>
            <a:xfrm>
              <a:off x="4578712" y="2270625"/>
              <a:ext cx="1055687" cy="322581"/>
            </a:xfrm>
            <a:prstGeom prst="roundRect">
              <a:avLst>
                <a:gd name="adj" fmla="val 8854"/>
              </a:avLst>
            </a:prstGeom>
            <a:solidFill>
              <a:srgbClr val="54496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Abstract Submission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24C8D02-8849-4F5A-8993-E9CB319D7093}"/>
                </a:ext>
              </a:extLst>
            </p:cNvPr>
            <p:cNvSpPr/>
            <p:nvPr/>
          </p:nvSpPr>
          <p:spPr>
            <a:xfrm>
              <a:off x="7334790" y="2270625"/>
              <a:ext cx="1055687" cy="322581"/>
            </a:xfrm>
            <a:prstGeom prst="roundRect">
              <a:avLst>
                <a:gd name="adj" fmla="val 8854"/>
              </a:avLst>
            </a:prstGeom>
            <a:solidFill>
              <a:srgbClr val="54496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Award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06A3996-8393-4B78-B1EB-35B32734B50A}"/>
                </a:ext>
              </a:extLst>
            </p:cNvPr>
            <p:cNvSpPr/>
            <p:nvPr/>
          </p:nvSpPr>
          <p:spPr>
            <a:xfrm>
              <a:off x="5851579" y="3061613"/>
              <a:ext cx="1266030" cy="479425"/>
            </a:xfrm>
            <a:prstGeom prst="roundRect">
              <a:avLst>
                <a:gd name="adj" fmla="val 8854"/>
              </a:avLst>
            </a:prstGeom>
            <a:solidFill>
              <a:srgbClr val="54496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Submission of SOW</a:t>
              </a:r>
            </a:p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Cost &amp; Technical Information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E720C12-8359-4453-9871-BFA88C3CB488}"/>
                </a:ext>
              </a:extLst>
            </p:cNvPr>
            <p:cNvSpPr/>
            <p:nvPr/>
          </p:nvSpPr>
          <p:spPr>
            <a:xfrm>
              <a:off x="4382655" y="3920562"/>
              <a:ext cx="1447800" cy="304800"/>
            </a:xfrm>
            <a:prstGeom prst="roundRect">
              <a:avLst>
                <a:gd name="adj" fmla="val 50000"/>
              </a:avLst>
            </a:prstGeom>
            <a:solidFill>
              <a:srgbClr val="43823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Respondent Notified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E2F707C-B408-4E7B-8E9C-F92E0C5E4A29}"/>
                </a:ext>
              </a:extLst>
            </p:cNvPr>
            <p:cNvSpPr/>
            <p:nvPr/>
          </p:nvSpPr>
          <p:spPr>
            <a:xfrm>
              <a:off x="7138733" y="3920562"/>
              <a:ext cx="1447800" cy="304800"/>
            </a:xfrm>
            <a:prstGeom prst="roundRect">
              <a:avLst>
                <a:gd name="adj" fmla="val 50000"/>
              </a:avLst>
            </a:prstGeom>
            <a:solidFill>
              <a:srgbClr val="43823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Respondent Notified</a:t>
              </a:r>
            </a:p>
          </p:txBody>
        </p:sp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D2892D58-4097-4119-8F3A-A81EA34069E9}"/>
                </a:ext>
              </a:extLst>
            </p:cNvPr>
            <p:cNvSpPr/>
            <p:nvPr/>
          </p:nvSpPr>
          <p:spPr>
            <a:xfrm>
              <a:off x="4556373" y="2926724"/>
              <a:ext cx="1100365" cy="756919"/>
            </a:xfrm>
            <a:prstGeom prst="diamond">
              <a:avLst/>
            </a:prstGeom>
            <a:solidFill>
              <a:srgbClr val="C77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Initial Abstract Review</a:t>
              </a:r>
              <a:endParaRPr lang="en-US"/>
            </a:p>
          </p:txBody>
        </p:sp>
        <p:sp>
          <p:nvSpPr>
            <p:cNvPr id="61" name="Diamond 60">
              <a:extLst>
                <a:ext uri="{FF2B5EF4-FFF2-40B4-BE49-F238E27FC236}">
                  <a16:creationId xmlns:a16="http://schemas.microsoft.com/office/drawing/2014/main" id="{B90E7DF0-26C7-4EC8-A6EC-0AABAFA6F025}"/>
                </a:ext>
              </a:extLst>
            </p:cNvPr>
            <p:cNvSpPr/>
            <p:nvPr/>
          </p:nvSpPr>
          <p:spPr>
            <a:xfrm>
              <a:off x="7312451" y="2922867"/>
              <a:ext cx="1100365" cy="756919"/>
            </a:xfrm>
            <a:prstGeom prst="diamond">
              <a:avLst/>
            </a:prstGeom>
            <a:solidFill>
              <a:srgbClr val="C77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Proposal Evaluation</a:t>
              </a:r>
              <a:endParaRPr lang="en-US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92FF28A-9EF9-47D8-9021-83B8E1625D50}"/>
                </a:ext>
              </a:extLst>
            </p:cNvPr>
            <p:cNvCxnSpPr>
              <a:stCxn id="52" idx="2"/>
              <a:endCxn id="55" idx="0"/>
            </p:cNvCxnSpPr>
            <p:nvPr/>
          </p:nvCxnSpPr>
          <p:spPr>
            <a:xfrm>
              <a:off x="5106555" y="1750142"/>
              <a:ext cx="1" cy="520483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E2E4687-04AB-4CE8-8DB4-2A6386667A02}"/>
                </a:ext>
              </a:extLst>
            </p:cNvPr>
            <p:cNvCxnSpPr>
              <a:cxnSpLocks/>
              <a:stCxn id="55" idx="2"/>
              <a:endCxn id="60" idx="0"/>
            </p:cNvCxnSpPr>
            <p:nvPr/>
          </p:nvCxnSpPr>
          <p:spPr>
            <a:xfrm>
              <a:off x="5106556" y="2593206"/>
              <a:ext cx="0" cy="333518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9490EF3-C874-46C4-842B-3BC4D85257AA}"/>
                </a:ext>
              </a:extLst>
            </p:cNvPr>
            <p:cNvCxnSpPr>
              <a:cxnSpLocks/>
              <a:stCxn id="60" idx="2"/>
              <a:endCxn id="58" idx="0"/>
            </p:cNvCxnSpPr>
            <p:nvPr/>
          </p:nvCxnSpPr>
          <p:spPr>
            <a:xfrm flipH="1">
              <a:off x="5106555" y="3683643"/>
              <a:ext cx="1" cy="236919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6EEA55D-4F30-4841-AD6B-7BEE1CFEC624}"/>
                </a:ext>
              </a:extLst>
            </p:cNvPr>
            <p:cNvCxnSpPr>
              <a:cxnSpLocks/>
              <a:stCxn id="60" idx="3"/>
              <a:endCxn id="57" idx="1"/>
            </p:cNvCxnSpPr>
            <p:nvPr/>
          </p:nvCxnSpPr>
          <p:spPr>
            <a:xfrm flipV="1">
              <a:off x="5656738" y="3301326"/>
              <a:ext cx="194841" cy="3858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31A7C56-5038-4DCA-8257-163421C9743E}"/>
                </a:ext>
              </a:extLst>
            </p:cNvPr>
            <p:cNvCxnSpPr>
              <a:cxnSpLocks/>
              <a:stCxn id="57" idx="3"/>
              <a:endCxn id="61" idx="1"/>
            </p:cNvCxnSpPr>
            <p:nvPr/>
          </p:nvCxnSpPr>
          <p:spPr>
            <a:xfrm>
              <a:off x="7117609" y="3301326"/>
              <a:ext cx="194842" cy="1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DE125FA6-089B-442A-82B0-A819DCF87B83}"/>
                </a:ext>
              </a:extLst>
            </p:cNvPr>
            <p:cNvCxnSpPr>
              <a:cxnSpLocks/>
              <a:stCxn id="61" idx="0"/>
              <a:endCxn id="56" idx="2"/>
            </p:cNvCxnSpPr>
            <p:nvPr/>
          </p:nvCxnSpPr>
          <p:spPr>
            <a:xfrm flipV="1">
              <a:off x="7862634" y="2593206"/>
              <a:ext cx="0" cy="329661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BC3DEA2-CA2F-43AF-A7C9-81216AF52425}"/>
                </a:ext>
              </a:extLst>
            </p:cNvPr>
            <p:cNvCxnSpPr>
              <a:cxnSpLocks/>
              <a:stCxn id="61" idx="2"/>
              <a:endCxn id="59" idx="0"/>
            </p:cNvCxnSpPr>
            <p:nvPr/>
          </p:nvCxnSpPr>
          <p:spPr>
            <a:xfrm flipH="1">
              <a:off x="7862633" y="3679786"/>
              <a:ext cx="1" cy="240776"/>
            </a:xfrm>
            <a:prstGeom prst="straightConnector1">
              <a:avLst/>
            </a:prstGeom>
            <a:ln>
              <a:solidFill>
                <a:srgbClr val="000000"/>
              </a:solidFill>
              <a:prstDash val="solid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070EA1D-B5D1-454D-98F0-668C93836410}"/>
                </a:ext>
              </a:extLst>
            </p:cNvPr>
            <p:cNvSpPr txBox="1"/>
            <p:nvPr/>
          </p:nvSpPr>
          <p:spPr>
            <a:xfrm>
              <a:off x="5178566" y="1794845"/>
              <a:ext cx="260534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kern="0">
                  <a:solidFill>
                    <a:srgbClr val="000000"/>
                  </a:solidFill>
                </a:rPr>
                <a:t>Abstract to Award </a:t>
              </a:r>
              <a:endParaRPr lang="en-US" sz="900" b="1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174FD7F-F631-4358-AA3C-AE45985AB763}"/>
                </a:ext>
              </a:extLst>
            </p:cNvPr>
            <p:cNvSpPr txBox="1"/>
            <p:nvPr/>
          </p:nvSpPr>
          <p:spPr>
            <a:xfrm>
              <a:off x="5144224" y="2941284"/>
              <a:ext cx="9224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kern="0">
                  <a:solidFill>
                    <a:srgbClr val="000000"/>
                  </a:solidFill>
                </a:rPr>
                <a:t>Interested</a:t>
              </a:r>
              <a:endParaRPr lang="en-US" sz="800" b="1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61AA6B2-C795-47CF-9004-0A1D2406FFB7}"/>
                </a:ext>
              </a:extLst>
            </p:cNvPr>
            <p:cNvSpPr txBox="1"/>
            <p:nvPr/>
          </p:nvSpPr>
          <p:spPr>
            <a:xfrm>
              <a:off x="5086387" y="3655804"/>
              <a:ext cx="11407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>
                  <a:solidFill>
                    <a:srgbClr val="000000"/>
                  </a:solidFill>
                </a:rPr>
                <a:t>Not Interested</a:t>
              </a:r>
              <a:endParaRPr lang="en-US" sz="800" b="1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1165CFA-F9E3-4A5A-8F18-B7BC300448FE}"/>
                </a:ext>
              </a:extLst>
            </p:cNvPr>
            <p:cNvSpPr txBox="1"/>
            <p:nvPr/>
          </p:nvSpPr>
          <p:spPr>
            <a:xfrm>
              <a:off x="7862633" y="2715101"/>
              <a:ext cx="11407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>
                  <a:solidFill>
                    <a:srgbClr val="000000"/>
                  </a:solidFill>
                </a:rPr>
                <a:t>Acceptable</a:t>
              </a:r>
              <a:endParaRPr lang="en-US" sz="800" b="1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5E72132-FBCE-4B03-8364-31E2FE458C55}"/>
                </a:ext>
              </a:extLst>
            </p:cNvPr>
            <p:cNvSpPr txBox="1"/>
            <p:nvPr/>
          </p:nvSpPr>
          <p:spPr>
            <a:xfrm>
              <a:off x="7862633" y="3633789"/>
              <a:ext cx="114070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>
                  <a:solidFill>
                    <a:srgbClr val="000000"/>
                  </a:solidFill>
                </a:rPr>
                <a:t>Not Accepted</a:t>
              </a:r>
              <a:endParaRPr lang="en-US" sz="800" b="1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AADFF11-06E3-4B28-9A60-950F0072F0F1}"/>
                </a:ext>
              </a:extLst>
            </p:cNvPr>
            <p:cNvSpPr txBox="1"/>
            <p:nvPr/>
          </p:nvSpPr>
          <p:spPr>
            <a:xfrm>
              <a:off x="6396478" y="2642147"/>
              <a:ext cx="137297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b="1" kern="0">
                  <a:solidFill>
                    <a:srgbClr val="000000"/>
                  </a:solidFill>
                </a:rPr>
                <a:t>Successful Negotiation</a:t>
              </a:r>
              <a:endParaRPr lang="en-US" sz="800" b="1"/>
            </a:p>
          </p:txBody>
        </p:sp>
      </p:grpSp>
    </p:spTree>
    <p:extLst>
      <p:ext uri="{BB962C8B-B14F-4D97-AF65-F5344CB8AC3E}">
        <p14:creationId xmlns:p14="http://schemas.microsoft.com/office/powerpoint/2010/main" val="167961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3F555-EAFC-4B50-A97D-C2D45A84276A}"/>
              </a:ext>
            </a:extLst>
          </p:cNvPr>
          <p:cNvSpPr/>
          <p:nvPr/>
        </p:nvSpPr>
        <p:spPr>
          <a:xfrm>
            <a:off x="1006318" y="986785"/>
            <a:ext cx="7131365" cy="1101854"/>
          </a:xfrm>
          <a:prstGeom prst="rect">
            <a:avLst/>
          </a:prstGeom>
          <a:solidFill>
            <a:srgbClr val="056387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Supporting pathogen-agnostic technologies that enable earlier infection diagnoses 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Empowering individuals to take early action on their health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Providing early actionable information to medical care providers; patient triage</a:t>
            </a:r>
          </a:p>
          <a:p>
            <a:pPr marL="171450" indent="-171450" defTabSz="685783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Following the spread of an epidemic in near real-time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B9A-BE97-4E57-8E45-4AA36E1C7988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3393072" y="118006"/>
            <a:ext cx="2327089" cy="851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573652" y="2158791"/>
            <a:ext cx="9525" cy="1182286"/>
          </a:xfrm>
          <a:prstGeom prst="straightConnector1">
            <a:avLst/>
          </a:prstGeom>
          <a:ln w="57150">
            <a:solidFill>
              <a:srgbClr val="056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219" y="2158791"/>
            <a:ext cx="4612316" cy="9077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667828" y="3341017"/>
            <a:ext cx="2146430" cy="1027783"/>
          </a:xfrm>
          <a:prstGeom prst="rect">
            <a:avLst/>
          </a:prstGeom>
          <a:solidFill>
            <a:srgbClr val="00AFB3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Pre-symptomatic information: Empowering patients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6398134" y="3341077"/>
            <a:ext cx="2133601" cy="1028750"/>
          </a:xfrm>
          <a:prstGeom prst="rect">
            <a:avLst/>
          </a:prstGeom>
          <a:solidFill>
            <a:srgbClr val="2D536A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Actionable information for public health organizations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4F0936-FB43-4865-A173-E9F460A48931}"/>
              </a:ext>
            </a:extLst>
          </p:cNvPr>
          <p:cNvSpPr/>
          <p:nvPr/>
        </p:nvSpPr>
        <p:spPr>
          <a:xfrm>
            <a:off x="3525621" y="3341077"/>
            <a:ext cx="2165912" cy="1028750"/>
          </a:xfrm>
          <a:prstGeom prst="rect">
            <a:avLst/>
          </a:prstGeom>
          <a:solidFill>
            <a:srgbClr val="1F839D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 </a:t>
            </a:r>
          </a:p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diagnostics for medical care providers</a:t>
            </a:r>
          </a:p>
        </p:txBody>
      </p:sp>
      <p:cxnSp>
        <p:nvCxnSpPr>
          <p:cNvPr id="13" name="Straight Arrow Connector 12"/>
          <p:cNvCxnSpPr>
            <a:cxnSpLocks/>
            <a:stCxn id="4" idx="1"/>
            <a:endCxn id="10" idx="0"/>
          </p:cNvCxnSpPr>
          <p:nvPr/>
        </p:nvCxnSpPr>
        <p:spPr>
          <a:xfrm rot="10800000" flipV="1">
            <a:off x="1741043" y="2612663"/>
            <a:ext cx="250176" cy="728354"/>
          </a:xfrm>
          <a:prstGeom prst="bentConnector2">
            <a:avLst/>
          </a:prstGeom>
          <a:ln w="57150">
            <a:solidFill>
              <a:srgbClr val="056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4" idx="3"/>
            <a:endCxn id="11" idx="0"/>
          </p:cNvCxnSpPr>
          <p:nvPr/>
        </p:nvCxnSpPr>
        <p:spPr>
          <a:xfrm>
            <a:off x="6603535" y="2612663"/>
            <a:ext cx="861400" cy="728414"/>
          </a:xfrm>
          <a:prstGeom prst="bentConnector2">
            <a:avLst/>
          </a:prstGeom>
          <a:ln w="57150">
            <a:solidFill>
              <a:srgbClr val="0563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6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57506EC-0B40-4EB2-B9C7-B724B5E3CB2A}"/>
              </a:ext>
            </a:extLst>
          </p:cNvPr>
          <p:cNvGrpSpPr/>
          <p:nvPr/>
        </p:nvGrpSpPr>
        <p:grpSpPr>
          <a:xfrm>
            <a:off x="276102" y="794741"/>
            <a:ext cx="4140524" cy="3409950"/>
            <a:chOff x="404510" y="1141899"/>
            <a:chExt cx="2688530" cy="311408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75B6F-23FA-46A3-81F3-2E0E9B5F85E4}"/>
                </a:ext>
              </a:extLst>
            </p:cNvPr>
            <p:cNvSpPr/>
            <p:nvPr/>
          </p:nvSpPr>
          <p:spPr>
            <a:xfrm>
              <a:off x="404512" y="1196885"/>
              <a:ext cx="2688528" cy="3059102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155448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Technologies that address neonatal and pediatric populations (diagnostics, devices)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Post-sepsis monitoring that detects deterioration to empower patient/provider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Patient stratification/</a:t>
              </a:r>
              <a:r>
                <a:rPr lang="en-US" sz="1400" kern="0" err="1">
                  <a:solidFill>
                    <a:srgbClr val="000000"/>
                  </a:solidFill>
                </a:rPr>
                <a:t>endotyping</a:t>
              </a:r>
              <a:r>
                <a:rPr lang="en-US" sz="1400" kern="0">
                  <a:solidFill>
                    <a:srgbClr val="000000"/>
                  </a:solidFill>
                </a:rPr>
                <a:t> for improved health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(Prediction/Diagnosis): sepsis in pre-hospital settings</a:t>
              </a:r>
            </a:p>
          </p:txBody>
        </p:sp>
        <p:pic>
          <p:nvPicPr>
            <p:cNvPr id="43" name="Picture 42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72030809-21DC-4278-BDDA-4E5571DD9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0" y="1141899"/>
              <a:ext cx="2688529" cy="41296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12CD51-FE54-4605-8D00-A698AB161F96}"/>
              </a:ext>
            </a:extLst>
          </p:cNvPr>
          <p:cNvGrpSpPr/>
          <p:nvPr/>
        </p:nvGrpSpPr>
        <p:grpSpPr>
          <a:xfrm>
            <a:off x="4727371" y="794741"/>
            <a:ext cx="4140524" cy="3409950"/>
            <a:chOff x="404510" y="1141899"/>
            <a:chExt cx="2688530" cy="311408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C1C188-7C9D-4AD0-9F4D-48017531A4E2}"/>
                </a:ext>
              </a:extLst>
            </p:cNvPr>
            <p:cNvSpPr/>
            <p:nvPr/>
          </p:nvSpPr>
          <p:spPr>
            <a:xfrm>
              <a:off x="404512" y="1196885"/>
              <a:ext cx="2688528" cy="3059102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64008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Infection severity diagnostic stewardship</a:t>
              </a:r>
            </a:p>
            <a:p>
              <a:pPr marL="631825" lvl="1" indent="-174625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̶"/>
              </a:pPr>
              <a:r>
                <a:rPr lang="en-US" sz="1400" kern="0">
                  <a:solidFill>
                    <a:srgbClr val="000000"/>
                  </a:solidFill>
                </a:rPr>
                <a:t>Creation of strategies to improve clinical utility post-market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Support regulatory path of products</a:t>
              </a:r>
            </a:p>
            <a:p>
              <a:pPr marL="631825" lvl="1" indent="-174625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̶"/>
              </a:pPr>
              <a:r>
                <a:rPr lang="en-US" sz="1400" kern="0">
                  <a:solidFill>
                    <a:srgbClr val="000000"/>
                  </a:solidFill>
                </a:rPr>
                <a:t>Engagement of FDA and BARDA-funded sponsors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Data analytics</a:t>
              </a:r>
            </a:p>
            <a:p>
              <a:pPr marL="631825" lvl="1" indent="-174625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̶"/>
              </a:pPr>
              <a:r>
                <a:rPr lang="en-US" sz="1400" kern="0">
                  <a:solidFill>
                    <a:srgbClr val="000000"/>
                  </a:solidFill>
                </a:rPr>
                <a:t> Including burden of sepsis 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kern="0">
                  <a:solidFill>
                    <a:srgbClr val="000000"/>
                  </a:solidFill>
                </a:rPr>
                <a:t>Expand sepsis messaging as a roadmap</a:t>
              </a:r>
            </a:p>
          </p:txBody>
        </p:sp>
        <p:pic>
          <p:nvPicPr>
            <p:cNvPr id="46" name="Picture 45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0745F7AF-6A04-4D04-AE21-0F43B36C5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0" y="1141899"/>
              <a:ext cx="2688529" cy="412962"/>
            </a:xfrm>
            <a:prstGeom prst="rect">
              <a:avLst/>
            </a:prstGeom>
          </p:spPr>
        </p:pic>
      </p:grpSp>
      <p:sp>
        <p:nvSpPr>
          <p:cNvPr id="22" name="Title 2">
            <a:extLst>
              <a:ext uri="{FF2B5EF4-FFF2-40B4-BE49-F238E27FC236}">
                <a16:creationId xmlns:a16="http://schemas.microsoft.com/office/drawing/2014/main" id="{B0C964E2-06EE-45DF-9EBE-1A790650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98" y="-34232"/>
            <a:ext cx="8229600" cy="857250"/>
          </a:xfrm>
        </p:spPr>
        <p:txBody>
          <a:bodyPr/>
          <a:lstStyle/>
          <a:p>
            <a:r>
              <a:rPr lang="en-US"/>
              <a:t>Solving Sepsis Program – 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100" y="840472"/>
            <a:ext cx="414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BAA Area of Interest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AFC6F5-FE04-4B30-B98A-5E126AC36AAF}"/>
              </a:ext>
            </a:extLst>
          </p:cNvPr>
          <p:cNvSpPr txBox="1"/>
          <p:nvPr/>
        </p:nvSpPr>
        <p:spPr>
          <a:xfrm>
            <a:off x="4727366" y="840472"/>
            <a:ext cx="414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Areas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ED06BE-7FA9-4F7F-A3F8-F9428ACD3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83"/>
          <a:stretch/>
        </p:blipFill>
        <p:spPr>
          <a:xfrm>
            <a:off x="795267" y="1356634"/>
            <a:ext cx="3085297" cy="10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685F-B9E0-4403-99C8-E500F71F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571211"/>
          </a:xfrm>
        </p:spPr>
        <p:txBody>
          <a:bodyPr/>
          <a:lstStyle/>
          <a:p>
            <a:r>
              <a:rPr lang="en-US" sz="2800"/>
              <a:t>New Program Area: Beyond the Needle</a:t>
            </a: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61767A-DD85-45EF-9623-9649300F6996}"/>
              </a:ext>
            </a:extLst>
          </p:cNvPr>
          <p:cNvGrpSpPr/>
          <p:nvPr/>
        </p:nvGrpSpPr>
        <p:grpSpPr>
          <a:xfrm>
            <a:off x="172402" y="674716"/>
            <a:ext cx="2325802" cy="1728745"/>
            <a:chOff x="172402" y="1059323"/>
            <a:chExt cx="2325802" cy="17287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7801BF-8B6D-4662-95BD-C658BE51E5EA}"/>
                </a:ext>
              </a:extLst>
            </p:cNvPr>
            <p:cNvSpPr txBox="1"/>
            <p:nvPr/>
          </p:nvSpPr>
          <p:spPr>
            <a:xfrm>
              <a:off x="172735" y="1059323"/>
              <a:ext cx="2325469" cy="4202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rgbClr val="000000"/>
                  </a:solidFill>
                </a:rPr>
                <a:t>Transforming Vaccination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BDEC73-E20B-49E0-86C0-E13118F8B95F}"/>
                </a:ext>
              </a:extLst>
            </p:cNvPr>
            <p:cNvGrpSpPr/>
            <p:nvPr/>
          </p:nvGrpSpPr>
          <p:grpSpPr>
            <a:xfrm>
              <a:off x="172402" y="1400607"/>
              <a:ext cx="2317670" cy="1387461"/>
              <a:chOff x="208687" y="1400608"/>
              <a:chExt cx="2317670" cy="146604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6C46943-A259-4859-A49C-A60501E14924}"/>
                  </a:ext>
                </a:extLst>
              </p:cNvPr>
              <p:cNvSpPr/>
              <p:nvPr/>
            </p:nvSpPr>
            <p:spPr>
              <a:xfrm rot="16200000">
                <a:off x="701644" y="1041941"/>
                <a:ext cx="1466046" cy="21833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tIns="91440" bIns="91440" rtlCol="0" anchor="t"/>
              <a:lstStyle/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Expand beyond the vaccine-by-injection paradigm</a:t>
                </a:r>
              </a:p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Enhanced compliance due to ease of administration</a:t>
                </a:r>
              </a:p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Could offer single-dose administration (no boosters), dose-sparing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4F68E-2B21-4189-B248-42B915A0C5D6}"/>
                  </a:ext>
                </a:extLst>
              </p:cNvPr>
              <p:cNvSpPr/>
              <p:nvPr/>
            </p:nvSpPr>
            <p:spPr>
              <a:xfrm>
                <a:off x="208687" y="1400608"/>
                <a:ext cx="134290" cy="1466046"/>
              </a:xfrm>
              <a:prstGeom prst="rect">
                <a:avLst/>
              </a:prstGeom>
              <a:solidFill>
                <a:srgbClr val="437441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tIns="0" bIns="0" rtlCol="0" anchor="t">
                <a:noAutofit/>
              </a:bodyPr>
              <a:lstStyle/>
              <a:p>
                <a:pPr algn="ctr"/>
                <a:endParaRPr lang="en-US" sz="2400" b="1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C5C48C-43E1-46E2-8D17-78015A7B08F6}"/>
              </a:ext>
            </a:extLst>
          </p:cNvPr>
          <p:cNvGrpSpPr/>
          <p:nvPr/>
        </p:nvGrpSpPr>
        <p:grpSpPr>
          <a:xfrm>
            <a:off x="6443630" y="605993"/>
            <a:ext cx="2325802" cy="1728745"/>
            <a:chOff x="6443630" y="990600"/>
            <a:chExt cx="2325802" cy="17287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8DB83E-3614-4FBF-8D38-91EEE509F8DA}"/>
                </a:ext>
              </a:extLst>
            </p:cNvPr>
            <p:cNvSpPr txBox="1"/>
            <p:nvPr/>
          </p:nvSpPr>
          <p:spPr>
            <a:xfrm>
              <a:off x="6443963" y="990600"/>
              <a:ext cx="2325469" cy="4202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rgbClr val="000000"/>
                  </a:solidFill>
                </a:rPr>
                <a:t>Reducing the Resource Burden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9EB005-7503-42BC-9AB1-A27B63C6A147}"/>
                </a:ext>
              </a:extLst>
            </p:cNvPr>
            <p:cNvGrpSpPr/>
            <p:nvPr/>
          </p:nvGrpSpPr>
          <p:grpSpPr>
            <a:xfrm>
              <a:off x="6443630" y="1331884"/>
              <a:ext cx="2317670" cy="1387461"/>
              <a:chOff x="208687" y="1400608"/>
              <a:chExt cx="2317670" cy="146604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64C651-7405-43EA-9661-D50D8DB62EB6}"/>
                  </a:ext>
                </a:extLst>
              </p:cNvPr>
              <p:cNvSpPr/>
              <p:nvPr/>
            </p:nvSpPr>
            <p:spPr>
              <a:xfrm rot="16200000">
                <a:off x="701644" y="1041941"/>
                <a:ext cx="1466046" cy="21833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tIns="91440" bIns="91440" rtlCol="0" anchor="t"/>
              <a:lstStyle/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Potential to reduce reliance on needle/syringe supply chain</a:t>
                </a:r>
              </a:p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Could enable self-administration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90B320-3D35-48A6-B957-4CA0A3183F1F}"/>
                  </a:ext>
                </a:extLst>
              </p:cNvPr>
              <p:cNvSpPr/>
              <p:nvPr/>
            </p:nvSpPr>
            <p:spPr>
              <a:xfrm>
                <a:off x="208687" y="1400608"/>
                <a:ext cx="134290" cy="146604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tIns="0" bIns="0" rtlCol="0" anchor="t">
                <a:noAutofit/>
              </a:bodyPr>
              <a:lstStyle/>
              <a:p>
                <a:pPr algn="ctr"/>
                <a:endParaRPr lang="en-US" sz="2400" b="1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F5EF15-948D-49FB-B7BE-C2CAABACC565}"/>
              </a:ext>
            </a:extLst>
          </p:cNvPr>
          <p:cNvGrpSpPr/>
          <p:nvPr/>
        </p:nvGrpSpPr>
        <p:grpSpPr>
          <a:xfrm>
            <a:off x="3308016" y="674716"/>
            <a:ext cx="2325802" cy="1728745"/>
            <a:chOff x="2572704" y="1059323"/>
            <a:chExt cx="2325802" cy="17287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ED7A4-A9D9-4F37-AC34-B3B9D96034E7}"/>
                </a:ext>
              </a:extLst>
            </p:cNvPr>
            <p:cNvSpPr txBox="1"/>
            <p:nvPr/>
          </p:nvSpPr>
          <p:spPr>
            <a:xfrm>
              <a:off x="2573037" y="1059323"/>
              <a:ext cx="2325469" cy="42020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>
                  <a:solidFill>
                    <a:srgbClr val="000000"/>
                  </a:solidFill>
                </a:rPr>
                <a:t>Wider Availability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371F5B-1F65-4F32-A180-3D70A0AD4067}"/>
                </a:ext>
              </a:extLst>
            </p:cNvPr>
            <p:cNvGrpSpPr/>
            <p:nvPr/>
          </p:nvGrpSpPr>
          <p:grpSpPr>
            <a:xfrm>
              <a:off x="2572704" y="1400607"/>
              <a:ext cx="2317670" cy="1387461"/>
              <a:chOff x="208687" y="1400608"/>
              <a:chExt cx="2317670" cy="146604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418619-97D3-4F86-ABBB-2E4F8841AA00}"/>
                  </a:ext>
                </a:extLst>
              </p:cNvPr>
              <p:cNvSpPr/>
              <p:nvPr/>
            </p:nvSpPr>
            <p:spPr>
              <a:xfrm rot="16200000">
                <a:off x="701644" y="1041941"/>
                <a:ext cx="1466046" cy="21833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" tIns="91440" bIns="91440" rtlCol="0" anchor="t"/>
              <a:lstStyle/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Technologies are easier to manufacture, store and deploy when needed</a:t>
                </a:r>
              </a:p>
              <a:p>
                <a:pPr marL="115888" marR="0" lvl="0" indent="-115888" defTabSz="9144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05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Shelf-stable at room temperature, reduces cold-chain requirement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4358A1-29BC-4B12-8277-AFDFF12B0F97}"/>
                  </a:ext>
                </a:extLst>
              </p:cNvPr>
              <p:cNvSpPr/>
              <p:nvPr/>
            </p:nvSpPr>
            <p:spPr>
              <a:xfrm>
                <a:off x="208687" y="1400608"/>
                <a:ext cx="134290" cy="1466046"/>
              </a:xfrm>
              <a:prstGeom prst="rect">
                <a:avLst/>
              </a:prstGeom>
              <a:solidFill>
                <a:srgbClr val="C6443E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tIns="0" bIns="0" rtlCol="0" anchor="t">
                <a:noAutofit/>
              </a:bodyPr>
              <a:lstStyle/>
              <a:p>
                <a:pPr algn="ctr"/>
                <a:endParaRPr lang="en-US" sz="2400" b="1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356A9D5-7E35-48DC-A2D3-8694C3756FB6}"/>
              </a:ext>
            </a:extLst>
          </p:cNvPr>
          <p:cNvGrpSpPr/>
          <p:nvPr/>
        </p:nvGrpSpPr>
        <p:grpSpPr>
          <a:xfrm>
            <a:off x="198615" y="3263253"/>
            <a:ext cx="8746771" cy="1205531"/>
            <a:chOff x="375493" y="3263253"/>
            <a:chExt cx="8746771" cy="120553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32FACB0-92AD-4261-9D7A-B8C3AA6D2DF1}"/>
                </a:ext>
              </a:extLst>
            </p:cNvPr>
            <p:cNvGrpSpPr/>
            <p:nvPr/>
          </p:nvGrpSpPr>
          <p:grpSpPr>
            <a:xfrm>
              <a:off x="375493" y="3263253"/>
              <a:ext cx="1348708" cy="1205531"/>
              <a:chOff x="-51182" y="3038943"/>
              <a:chExt cx="1348708" cy="120553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594174-20FE-4C6F-BE4A-413C901E5F4A}"/>
                  </a:ext>
                </a:extLst>
              </p:cNvPr>
              <p:cNvSpPr txBox="1"/>
              <p:nvPr/>
            </p:nvSpPr>
            <p:spPr>
              <a:xfrm>
                <a:off x="-51182" y="3782809"/>
                <a:ext cx="13487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800">
                    <a:solidFill>
                      <a:srgbClr val="000000"/>
                    </a:solidFill>
                  </a:rPr>
                  <a:t>EGRESS rapid deployment oral vaccine for COVID-19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B3A9A0E-C0B4-4555-99D8-C29E991C8A06}"/>
                  </a:ext>
                </a:extLst>
              </p:cNvPr>
              <p:cNvGrpSpPr/>
              <p:nvPr/>
            </p:nvGrpSpPr>
            <p:grpSpPr>
              <a:xfrm>
                <a:off x="261932" y="3038943"/>
                <a:ext cx="722480" cy="722480"/>
                <a:chOff x="1096720" y="1276350"/>
                <a:chExt cx="1529079" cy="1529079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50E6C7D-4B7E-4BEE-86E2-C71AA392B45B}"/>
                    </a:ext>
                  </a:extLst>
                </p:cNvPr>
                <p:cNvSpPr/>
                <p:nvPr/>
              </p:nvSpPr>
              <p:spPr>
                <a:xfrm>
                  <a:off x="1096720" y="1276350"/>
                  <a:ext cx="1529079" cy="1529079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tx2"/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16800000" scaled="0"/>
                </a:gradFill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8D644DA-178B-4583-A3A2-4A7BAACC6AE3}"/>
                    </a:ext>
                  </a:extLst>
                </p:cNvPr>
                <p:cNvGrpSpPr/>
                <p:nvPr/>
              </p:nvGrpSpPr>
              <p:grpSpPr>
                <a:xfrm>
                  <a:off x="1272153" y="1439586"/>
                  <a:ext cx="1202608" cy="1202608"/>
                  <a:chOff x="-1480169" y="2651428"/>
                  <a:chExt cx="1142678" cy="1142678"/>
                </a:xfrm>
              </p:grpSpPr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EDAB461-692D-4146-8B01-EA457099C7B1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4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A9DE79B6-95B9-4F80-B764-C0F1704EBD73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83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21" name="Picture 8" descr="image52">
                <a:extLst>
                  <a:ext uri="{FF2B5EF4-FFF2-40B4-BE49-F238E27FC236}">
                    <a16:creationId xmlns:a16="http://schemas.microsoft.com/office/drawing/2014/main" id="{49979070-B2F4-4001-86C7-E058290D82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84" y="3224640"/>
                <a:ext cx="439777" cy="295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FCC10E7-F339-4BA2-9C3A-5182CF4EE901}"/>
                </a:ext>
              </a:extLst>
            </p:cNvPr>
            <p:cNvGrpSpPr/>
            <p:nvPr/>
          </p:nvGrpSpPr>
          <p:grpSpPr>
            <a:xfrm>
              <a:off x="3183527" y="3263253"/>
              <a:ext cx="1575828" cy="1205531"/>
              <a:chOff x="2141304" y="3038943"/>
              <a:chExt cx="1575828" cy="120553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4B1D66-3B48-47D4-B6F2-42C4570E3466}"/>
                  </a:ext>
                </a:extLst>
              </p:cNvPr>
              <p:cNvGrpSpPr/>
              <p:nvPr/>
            </p:nvGrpSpPr>
            <p:grpSpPr>
              <a:xfrm>
                <a:off x="2567978" y="3038943"/>
                <a:ext cx="722481" cy="722481"/>
                <a:chOff x="4721283" y="1276350"/>
                <a:chExt cx="1529079" cy="1529079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302B978-DD09-488E-B50C-5D702F57F292}"/>
                    </a:ext>
                  </a:extLst>
                </p:cNvPr>
                <p:cNvSpPr/>
                <p:nvPr/>
              </p:nvSpPr>
              <p:spPr>
                <a:xfrm>
                  <a:off x="4721283" y="1276350"/>
                  <a:ext cx="1529079" cy="1529079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tx2"/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16800000" scaled="0"/>
                </a:gradFill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112AA68E-58FD-4DCE-8534-4706A98CE513}"/>
                    </a:ext>
                  </a:extLst>
                </p:cNvPr>
                <p:cNvGrpSpPr/>
                <p:nvPr/>
              </p:nvGrpSpPr>
              <p:grpSpPr>
                <a:xfrm>
                  <a:off x="4890616" y="1439586"/>
                  <a:ext cx="1202608" cy="1202608"/>
                  <a:chOff x="-1480169" y="2651428"/>
                  <a:chExt cx="1142678" cy="1142678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B15F5B1-7F89-46D6-9D51-406BEF4E5BAA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ctr"/>
                    <a:endParaRPr lang="en-US" sz="4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BCBA03C3-7C4F-473F-B090-B000A557FC97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83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9D2590-2E57-43F1-8674-81D9A91234B5}"/>
                  </a:ext>
                </a:extLst>
              </p:cNvPr>
              <p:cNvSpPr txBox="1"/>
              <p:nvPr/>
            </p:nvSpPr>
            <p:spPr>
              <a:xfrm>
                <a:off x="2141304" y="3782809"/>
                <a:ext cx="15758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800">
                    <a:solidFill>
                      <a:srgbClr val="000000"/>
                    </a:solidFill>
                  </a:rPr>
                  <a:t>MIMIX COVID-19 Single-Dose, Shelf-Stable, Self-Applied SARS-CoV-2 Vaccine </a:t>
                </a:r>
              </a:p>
            </p:txBody>
          </p:sp>
          <p:pic>
            <p:nvPicPr>
              <p:cNvPr id="29" name="Picture 4">
                <a:extLst>
                  <a:ext uri="{FF2B5EF4-FFF2-40B4-BE49-F238E27FC236}">
                    <a16:creationId xmlns:a16="http://schemas.microsoft.com/office/drawing/2014/main" id="{70DDAFBD-FAD8-484C-BBDF-33B061C180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/>
            </p:blipFill>
            <p:spPr bwMode="auto">
              <a:xfrm>
                <a:off x="2729209" y="3372464"/>
                <a:ext cx="400018" cy="94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895512-9A69-457B-B6A5-B6CE3255E488}"/>
                </a:ext>
              </a:extLst>
            </p:cNvPr>
            <p:cNvGrpSpPr/>
            <p:nvPr/>
          </p:nvGrpSpPr>
          <p:grpSpPr>
            <a:xfrm>
              <a:off x="1732707" y="3263253"/>
              <a:ext cx="1442314" cy="1205531"/>
              <a:chOff x="1045062" y="3038943"/>
              <a:chExt cx="1442314" cy="120553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0B1DA8D-583B-47B7-B3BF-C55B09265CF7}"/>
                  </a:ext>
                </a:extLst>
              </p:cNvPr>
              <p:cNvGrpSpPr/>
              <p:nvPr/>
            </p:nvGrpSpPr>
            <p:grpSpPr>
              <a:xfrm>
                <a:off x="1404979" y="3038943"/>
                <a:ext cx="722481" cy="722480"/>
                <a:chOff x="2909001" y="1276350"/>
                <a:chExt cx="1529079" cy="152907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7CF5867-1495-4A0A-9CAF-E7AB2C0DCD31}"/>
                    </a:ext>
                  </a:extLst>
                </p:cNvPr>
                <p:cNvSpPr/>
                <p:nvPr/>
              </p:nvSpPr>
              <p:spPr>
                <a:xfrm>
                  <a:off x="2909001" y="1276350"/>
                  <a:ext cx="1529079" cy="1529079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tx2"/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16800000" scaled="0"/>
                </a:gradFill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653AD2C-4A18-4275-94E7-2A7532F2E513}"/>
                    </a:ext>
                  </a:extLst>
                </p:cNvPr>
                <p:cNvGrpSpPr/>
                <p:nvPr/>
              </p:nvGrpSpPr>
              <p:grpSpPr>
                <a:xfrm>
                  <a:off x="3081385" y="1439586"/>
                  <a:ext cx="1202608" cy="1202608"/>
                  <a:chOff x="-1480169" y="2651428"/>
                  <a:chExt cx="1142678" cy="1142678"/>
                </a:xfrm>
              </p:grpSpPr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6C3A580B-4508-4E0A-B926-C90D033A108A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ctr"/>
                    <a:endParaRPr lang="en-US" sz="4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864C7166-EFA4-44D2-A6FA-C71F7127ADDB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83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7C1FC4-E335-492D-AF06-8CB31EB4FD29}"/>
                  </a:ext>
                </a:extLst>
              </p:cNvPr>
              <p:cNvSpPr txBox="1"/>
              <p:nvPr/>
            </p:nvSpPr>
            <p:spPr>
              <a:xfrm>
                <a:off x="1045062" y="3782809"/>
                <a:ext cx="14423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800">
                    <a:solidFill>
                      <a:srgbClr val="000000"/>
                    </a:solidFill>
                  </a:rPr>
                  <a:t>Shelter in Place COVID-19 vaccine </a:t>
                </a:r>
                <a:r>
                  <a:rPr lang="en-US" sz="800" err="1">
                    <a:solidFill>
                      <a:srgbClr val="000000"/>
                    </a:solidFill>
                  </a:rPr>
                  <a:t>VaxiPatch</a:t>
                </a:r>
                <a:r>
                  <a:rPr lang="en-US" sz="800">
                    <a:solidFill>
                      <a:srgbClr val="000000"/>
                    </a:solidFill>
                  </a:rPr>
                  <a:t>™ Vaccination Kit</a:t>
                </a: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3A1EA2B8-26C8-4438-A01B-BE0C08D71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074" y="3319903"/>
                <a:ext cx="434290" cy="150933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C6B9D59-736E-497C-B009-DB2772CBFF73}"/>
                </a:ext>
              </a:extLst>
            </p:cNvPr>
            <p:cNvGrpSpPr/>
            <p:nvPr/>
          </p:nvGrpSpPr>
          <p:grpSpPr>
            <a:xfrm>
              <a:off x="4767861" y="3263253"/>
              <a:ext cx="1432086" cy="1175686"/>
              <a:chOff x="3237546" y="3038943"/>
              <a:chExt cx="1432086" cy="117568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AC7E47-258E-4D2C-9440-513BEE27C92D}"/>
                  </a:ext>
                </a:extLst>
              </p:cNvPr>
              <p:cNvSpPr txBox="1"/>
              <p:nvPr/>
            </p:nvSpPr>
            <p:spPr>
              <a:xfrm>
                <a:off x="3237546" y="3752964"/>
                <a:ext cx="14320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800">
                    <a:solidFill>
                      <a:srgbClr val="000000"/>
                    </a:solidFill>
                  </a:rPr>
                  <a:t>Shelf stable, dissolvable microneedles with timed-release of vaccine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EF3639B-86A5-4EA2-9480-53B2578F4C99}"/>
                  </a:ext>
                </a:extLst>
              </p:cNvPr>
              <p:cNvGrpSpPr/>
              <p:nvPr/>
            </p:nvGrpSpPr>
            <p:grpSpPr>
              <a:xfrm>
                <a:off x="3592349" y="3038943"/>
                <a:ext cx="722480" cy="722480"/>
                <a:chOff x="1096720" y="1276350"/>
                <a:chExt cx="1529079" cy="1529079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F3DC5BF-D96C-43FF-B6C3-3AB4CA5315F0}"/>
                    </a:ext>
                  </a:extLst>
                </p:cNvPr>
                <p:cNvSpPr/>
                <p:nvPr/>
              </p:nvSpPr>
              <p:spPr>
                <a:xfrm>
                  <a:off x="1096720" y="1276350"/>
                  <a:ext cx="1529079" cy="1529079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tx2"/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16800000" scaled="0"/>
                </a:gradFill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0102FED-CB91-4F17-AAC7-50C65D8022A7}"/>
                    </a:ext>
                  </a:extLst>
                </p:cNvPr>
                <p:cNvGrpSpPr/>
                <p:nvPr/>
              </p:nvGrpSpPr>
              <p:grpSpPr>
                <a:xfrm>
                  <a:off x="1272153" y="1439586"/>
                  <a:ext cx="1202608" cy="1202608"/>
                  <a:chOff x="-1480169" y="2651428"/>
                  <a:chExt cx="1142678" cy="1142678"/>
                </a:xfrm>
              </p:grpSpPr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29AEE2CF-24A6-4F78-9C2B-7594125335E5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4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C92E5DA0-C6EE-4971-805C-3C141F88F695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83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25AF56C-2AC4-4ADA-A672-FF3EA21D5F5B}"/>
                  </a:ext>
                </a:extLst>
              </p:cNvPr>
              <p:cNvGrpSpPr/>
              <p:nvPr/>
            </p:nvGrpSpPr>
            <p:grpSpPr>
              <a:xfrm>
                <a:off x="3765271" y="3223639"/>
                <a:ext cx="376636" cy="315389"/>
                <a:chOff x="5932697" y="3649685"/>
                <a:chExt cx="461665" cy="403274"/>
              </a:xfrm>
            </p:grpSpPr>
            <p:pic>
              <p:nvPicPr>
                <p:cNvPr id="46" name="Picture 2">
                  <a:extLst>
                    <a:ext uri="{FF2B5EF4-FFF2-40B4-BE49-F238E27FC236}">
                      <a16:creationId xmlns:a16="http://schemas.microsoft.com/office/drawing/2014/main" id="{AFBE4FF5-D4A8-4CA0-9989-6F57A97C7A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/>
              </p:blipFill>
              <p:spPr bwMode="auto">
                <a:xfrm>
                  <a:off x="6037111" y="3649685"/>
                  <a:ext cx="252837" cy="2528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">
                  <a:extLst>
                    <a:ext uri="{FF2B5EF4-FFF2-40B4-BE49-F238E27FC236}">
                      <a16:creationId xmlns:a16="http://schemas.microsoft.com/office/drawing/2014/main" id="{A33AA0F0-FD46-458A-83CC-1DF8A554E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/>
              </p:blipFill>
              <p:spPr bwMode="auto">
                <a:xfrm>
                  <a:off x="5932697" y="3912656"/>
                  <a:ext cx="461665" cy="1403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A45BA83-A005-4EEA-B494-9F674734EB8E}"/>
                </a:ext>
              </a:extLst>
            </p:cNvPr>
            <p:cNvGrpSpPr/>
            <p:nvPr/>
          </p:nvGrpSpPr>
          <p:grpSpPr>
            <a:xfrm>
              <a:off x="6208453" y="3263253"/>
              <a:ext cx="1452653" cy="1175686"/>
              <a:chOff x="4360472" y="3038942"/>
              <a:chExt cx="1452653" cy="11756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3EC4E7-174E-4A62-9C7F-53E8DC0CA669}"/>
                  </a:ext>
                </a:extLst>
              </p:cNvPr>
              <p:cNvSpPr txBox="1"/>
              <p:nvPr/>
            </p:nvSpPr>
            <p:spPr>
              <a:xfrm>
                <a:off x="4360472" y="3752963"/>
                <a:ext cx="14526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800">
                    <a:solidFill>
                      <a:srgbClr val="000000"/>
                    </a:solidFill>
                  </a:rPr>
                  <a:t>Solid-dose pandemic influenza vaccine, administered trans-dermally</a:t>
                </a: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21EA720-7947-4E3A-8491-3CB6239D4D53}"/>
                  </a:ext>
                </a:extLst>
              </p:cNvPr>
              <p:cNvGrpSpPr/>
              <p:nvPr/>
            </p:nvGrpSpPr>
            <p:grpSpPr>
              <a:xfrm>
                <a:off x="4725558" y="3038942"/>
                <a:ext cx="722480" cy="722480"/>
                <a:chOff x="2909002" y="1276350"/>
                <a:chExt cx="1529079" cy="1529079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161E10D-2906-4797-8E67-982811104A39}"/>
                    </a:ext>
                  </a:extLst>
                </p:cNvPr>
                <p:cNvSpPr/>
                <p:nvPr/>
              </p:nvSpPr>
              <p:spPr>
                <a:xfrm>
                  <a:off x="2909002" y="1276350"/>
                  <a:ext cx="1529079" cy="1529079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tx2"/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16800000" scaled="0"/>
                </a:gradFill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E3F46B8-BBCC-4D80-9EA9-4E921B6F8655}"/>
                    </a:ext>
                  </a:extLst>
                </p:cNvPr>
                <p:cNvGrpSpPr/>
                <p:nvPr/>
              </p:nvGrpSpPr>
              <p:grpSpPr>
                <a:xfrm>
                  <a:off x="3081385" y="1439586"/>
                  <a:ext cx="1202608" cy="1202608"/>
                  <a:chOff x="-1480169" y="2651428"/>
                  <a:chExt cx="1142678" cy="1142678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E1142655-4E44-46AB-B8E3-451D903CAF09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ctr"/>
                    <a:endParaRPr lang="en-US" sz="4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FA50FBBA-87C6-4AF9-A6B7-98E897462C8E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83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2B11112-3ED5-44D1-8272-DBCD0EC44A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564" t="20316" r="11086" b="13892"/>
              <a:stretch/>
            </p:blipFill>
            <p:spPr>
              <a:xfrm>
                <a:off x="4866158" y="3302407"/>
                <a:ext cx="441280" cy="198047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71A5CB-AE7E-4620-BD2C-6DAF6D5D78B3}"/>
                </a:ext>
              </a:extLst>
            </p:cNvPr>
            <p:cNvGrpSpPr/>
            <p:nvPr/>
          </p:nvGrpSpPr>
          <p:grpSpPr>
            <a:xfrm>
              <a:off x="7669610" y="3263253"/>
              <a:ext cx="1452654" cy="1175686"/>
              <a:chOff x="7531205" y="2890822"/>
              <a:chExt cx="1992659" cy="1612732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02DDFB5-6B92-40F4-9C97-3239C85B2A81}"/>
                  </a:ext>
                </a:extLst>
              </p:cNvPr>
              <p:cNvSpPr txBox="1"/>
              <p:nvPr/>
            </p:nvSpPr>
            <p:spPr>
              <a:xfrm>
                <a:off x="7531205" y="3870271"/>
                <a:ext cx="1992659" cy="633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en-US" sz="800">
                    <a:solidFill>
                      <a:srgbClr val="000000"/>
                    </a:solidFill>
                  </a:rPr>
                  <a:t>3D printer for automated, distributed manufacturing of vaccine patches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AB4A105-C102-4523-A813-C533FE2F9696}"/>
                  </a:ext>
                </a:extLst>
              </p:cNvPr>
              <p:cNvGrpSpPr/>
              <p:nvPr/>
            </p:nvGrpSpPr>
            <p:grpSpPr>
              <a:xfrm>
                <a:off x="8032008" y="2890822"/>
                <a:ext cx="991053" cy="991053"/>
                <a:chOff x="4803705" y="1276350"/>
                <a:chExt cx="1529079" cy="1529079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1CABFE2-B8A5-4C2D-9652-D4F7A33935E0}"/>
                    </a:ext>
                  </a:extLst>
                </p:cNvPr>
                <p:cNvSpPr/>
                <p:nvPr/>
              </p:nvSpPr>
              <p:spPr>
                <a:xfrm>
                  <a:off x="4803705" y="1276350"/>
                  <a:ext cx="1529079" cy="1529079"/>
                </a:xfrm>
                <a:prstGeom prst="ellipse">
                  <a:avLst/>
                </a:prstGeom>
                <a:gradFill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tx2"/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16800000" scaled="0"/>
                </a:gradFill>
                <a:ln/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A7A283E-A7A6-466C-9D7E-8067A579C925}"/>
                    </a:ext>
                  </a:extLst>
                </p:cNvPr>
                <p:cNvGrpSpPr/>
                <p:nvPr/>
              </p:nvGrpSpPr>
              <p:grpSpPr>
                <a:xfrm>
                  <a:off x="4890615" y="1439586"/>
                  <a:ext cx="1278933" cy="1202608"/>
                  <a:chOff x="-1480169" y="2651428"/>
                  <a:chExt cx="1215199" cy="1142678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D7BEF85F-5350-4713-8448-D6E38C3372E9}"/>
                      </a:ext>
                    </a:extLst>
                  </p:cNvPr>
                  <p:cNvSpPr/>
                  <p:nvPr/>
                </p:nvSpPr>
                <p:spPr>
                  <a:xfrm>
                    <a:off x="-1480169" y="2651428"/>
                    <a:ext cx="1142678" cy="1142678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ctr"/>
                    <a:endParaRPr lang="en-US" sz="4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CFFE6875-9038-4C80-AC09-934209C243D0}"/>
                      </a:ext>
                    </a:extLst>
                  </p:cNvPr>
                  <p:cNvSpPr/>
                  <p:nvPr/>
                </p:nvSpPr>
                <p:spPr>
                  <a:xfrm>
                    <a:off x="-1407648" y="2651428"/>
                    <a:ext cx="1142678" cy="114267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83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89AB4CA-958E-4CB2-A2E2-04337ACB1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8398" y="3184200"/>
                <a:ext cx="511709" cy="468238"/>
              </a:xfrm>
              <a:prstGeom prst="rect">
                <a:avLst/>
              </a:prstGeom>
            </p:spPr>
          </p:pic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9631D33-9CB9-4FEC-B985-599C31F2C375}"/>
              </a:ext>
            </a:extLst>
          </p:cNvPr>
          <p:cNvSpPr/>
          <p:nvPr/>
        </p:nvSpPr>
        <p:spPr>
          <a:xfrm rot="16200000">
            <a:off x="4189305" y="510441"/>
            <a:ext cx="651286" cy="4667245"/>
          </a:xfrm>
          <a:prstGeom prst="rect">
            <a:avLst/>
          </a:prstGeom>
          <a:noFill/>
          <a:ln>
            <a:solidFill>
              <a:srgbClr val="00D0CB"/>
            </a:solidFill>
            <a:prstDash val="sysDash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tIns="91440" bIns="91440" rtlCol="0" anchor="t"/>
          <a:lstStyle/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050" b="1" kern="1200">
                <a:solidFill>
                  <a:srgbClr val="000000"/>
                </a:solidFill>
              </a:rPr>
              <a:t>Example Technologies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formulations, wearable microneedle array patches, </a:t>
            </a:r>
            <a:b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Inhalation routes (aerosol)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7E4B32C-61B6-4D68-90CC-BBDD8846A643}"/>
              </a:ext>
            </a:extLst>
          </p:cNvPr>
          <p:cNvSpPr/>
          <p:nvPr/>
        </p:nvSpPr>
        <p:spPr>
          <a:xfrm>
            <a:off x="-3092561" y="1946000"/>
            <a:ext cx="134290" cy="1251499"/>
          </a:xfrm>
          <a:prstGeom prst="rect">
            <a:avLst/>
          </a:prstGeom>
          <a:solidFill>
            <a:srgbClr val="00D0CB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0" bIns="0" rtlCol="0" anchor="t">
            <a:noAutofit/>
          </a:bodyPr>
          <a:lstStyle/>
          <a:p>
            <a:pPr algn="ctr"/>
            <a:endParaRPr lang="en-US" b="1"/>
          </a:p>
        </p:txBody>
      </p:sp>
      <p:grpSp>
        <p:nvGrpSpPr>
          <p:cNvPr id="79" name="Graphic 30">
            <a:extLst>
              <a:ext uri="{FF2B5EF4-FFF2-40B4-BE49-F238E27FC236}">
                <a16:creationId xmlns:a16="http://schemas.microsoft.com/office/drawing/2014/main" id="{5CBDB839-D560-4527-86C0-8E64BDF264FC}"/>
              </a:ext>
            </a:extLst>
          </p:cNvPr>
          <p:cNvGrpSpPr/>
          <p:nvPr/>
        </p:nvGrpSpPr>
        <p:grpSpPr>
          <a:xfrm>
            <a:off x="6214997" y="2566141"/>
            <a:ext cx="553457" cy="553446"/>
            <a:chOff x="3514701" y="1514475"/>
            <a:chExt cx="2116883" cy="2116836"/>
          </a:xfrm>
          <a:solidFill>
            <a:srgbClr val="00C2B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6AA276-D589-4246-98C1-FC8E0BC7CF7D}"/>
                </a:ext>
              </a:extLst>
            </p:cNvPr>
            <p:cNvSpPr/>
            <p:nvPr/>
          </p:nvSpPr>
          <p:spPr>
            <a:xfrm>
              <a:off x="3514701" y="1514475"/>
              <a:ext cx="2116883" cy="2116836"/>
            </a:xfrm>
            <a:custGeom>
              <a:avLst/>
              <a:gdLst>
                <a:gd name="connsiteX0" fmla="*/ 1058442 w 2116883"/>
                <a:gd name="connsiteY0" fmla="*/ 95250 h 2116836"/>
                <a:gd name="connsiteX1" fmla="*/ 1119116 w 2116883"/>
                <a:gd name="connsiteY1" fmla="*/ 120110 h 2116836"/>
                <a:gd name="connsiteX2" fmla="*/ 1996750 w 2116883"/>
                <a:gd name="connsiteY2" fmla="*/ 997744 h 2116836"/>
                <a:gd name="connsiteX3" fmla="*/ 2021610 w 2116883"/>
                <a:gd name="connsiteY3" fmla="*/ 1058418 h 2116836"/>
                <a:gd name="connsiteX4" fmla="*/ 1996750 w 2116883"/>
                <a:gd name="connsiteY4" fmla="*/ 1119092 h 2116836"/>
                <a:gd name="connsiteX5" fmla="*/ 1119116 w 2116883"/>
                <a:gd name="connsiteY5" fmla="*/ 1996726 h 2116836"/>
                <a:gd name="connsiteX6" fmla="*/ 1058442 w 2116883"/>
                <a:gd name="connsiteY6" fmla="*/ 2021586 h 2116836"/>
                <a:gd name="connsiteX7" fmla="*/ 997768 w 2116883"/>
                <a:gd name="connsiteY7" fmla="*/ 1996726 h 2116836"/>
                <a:gd name="connsiteX8" fmla="*/ 120134 w 2116883"/>
                <a:gd name="connsiteY8" fmla="*/ 1119092 h 2116836"/>
                <a:gd name="connsiteX9" fmla="*/ 120134 w 2116883"/>
                <a:gd name="connsiteY9" fmla="*/ 997744 h 2116836"/>
                <a:gd name="connsiteX10" fmla="*/ 997768 w 2116883"/>
                <a:gd name="connsiteY10" fmla="*/ 120110 h 2116836"/>
                <a:gd name="connsiteX11" fmla="*/ 1058442 w 2116883"/>
                <a:gd name="connsiteY11" fmla="*/ 95250 h 2116836"/>
                <a:gd name="connsiteX12" fmla="*/ 1058442 w 2116883"/>
                <a:gd name="connsiteY12" fmla="*/ 0 h 2116836"/>
                <a:gd name="connsiteX13" fmla="*/ 930426 w 2116883"/>
                <a:gd name="connsiteY13" fmla="*/ 52769 h 2116836"/>
                <a:gd name="connsiteX14" fmla="*/ 52792 w 2116883"/>
                <a:gd name="connsiteY14" fmla="*/ 930402 h 2116836"/>
                <a:gd name="connsiteX15" fmla="*/ 52792 w 2116883"/>
                <a:gd name="connsiteY15" fmla="*/ 1186434 h 2116836"/>
                <a:gd name="connsiteX16" fmla="*/ 930426 w 2116883"/>
                <a:gd name="connsiteY16" fmla="*/ 2064068 h 2116836"/>
                <a:gd name="connsiteX17" fmla="*/ 1058442 w 2116883"/>
                <a:gd name="connsiteY17" fmla="*/ 2116836 h 2116836"/>
                <a:gd name="connsiteX18" fmla="*/ 1186458 w 2116883"/>
                <a:gd name="connsiteY18" fmla="*/ 2064068 h 2116836"/>
                <a:gd name="connsiteX19" fmla="*/ 2064091 w 2116883"/>
                <a:gd name="connsiteY19" fmla="*/ 1186434 h 2116836"/>
                <a:gd name="connsiteX20" fmla="*/ 2064091 w 2116883"/>
                <a:gd name="connsiteY20" fmla="*/ 930402 h 2116836"/>
                <a:gd name="connsiteX21" fmla="*/ 1186458 w 2116883"/>
                <a:gd name="connsiteY21" fmla="*/ 52769 h 2116836"/>
                <a:gd name="connsiteX22" fmla="*/ 1058442 w 2116883"/>
                <a:gd name="connsiteY22" fmla="*/ 0 h 2116836"/>
                <a:gd name="connsiteX23" fmla="*/ 1058442 w 2116883"/>
                <a:gd name="connsiteY23" fmla="*/ 0 h 211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16883" h="2116836">
                  <a:moveTo>
                    <a:pt x="1058442" y="95250"/>
                  </a:moveTo>
                  <a:cubicBezTo>
                    <a:pt x="1081492" y="95250"/>
                    <a:pt x="1103019" y="104108"/>
                    <a:pt x="1119116" y="120110"/>
                  </a:cubicBezTo>
                  <a:lnTo>
                    <a:pt x="1996750" y="997744"/>
                  </a:lnTo>
                  <a:cubicBezTo>
                    <a:pt x="2012847" y="1013841"/>
                    <a:pt x="2021610" y="1035368"/>
                    <a:pt x="2021610" y="1058418"/>
                  </a:cubicBezTo>
                  <a:cubicBezTo>
                    <a:pt x="2021610" y="1081469"/>
                    <a:pt x="2012752" y="1102995"/>
                    <a:pt x="1996750" y="1119092"/>
                  </a:cubicBezTo>
                  <a:lnTo>
                    <a:pt x="1119116" y="1996726"/>
                  </a:lnTo>
                  <a:cubicBezTo>
                    <a:pt x="1103019" y="2012823"/>
                    <a:pt x="1081492" y="2021586"/>
                    <a:pt x="1058442" y="2021586"/>
                  </a:cubicBezTo>
                  <a:cubicBezTo>
                    <a:pt x="1035391" y="2021586"/>
                    <a:pt x="1013865" y="2012728"/>
                    <a:pt x="997768" y="1996726"/>
                  </a:cubicBezTo>
                  <a:lnTo>
                    <a:pt x="120134" y="1119092"/>
                  </a:lnTo>
                  <a:cubicBezTo>
                    <a:pt x="86701" y="1085660"/>
                    <a:pt x="86701" y="1031272"/>
                    <a:pt x="120134" y="997744"/>
                  </a:cubicBezTo>
                  <a:lnTo>
                    <a:pt x="997768" y="120110"/>
                  </a:lnTo>
                  <a:cubicBezTo>
                    <a:pt x="1013865" y="104108"/>
                    <a:pt x="1035391" y="95250"/>
                    <a:pt x="1058442" y="95250"/>
                  </a:cubicBezTo>
                  <a:moveTo>
                    <a:pt x="1058442" y="0"/>
                  </a:moveTo>
                  <a:cubicBezTo>
                    <a:pt x="1012055" y="0"/>
                    <a:pt x="965668" y="17621"/>
                    <a:pt x="930426" y="52769"/>
                  </a:cubicBezTo>
                  <a:lnTo>
                    <a:pt x="52792" y="930402"/>
                  </a:lnTo>
                  <a:cubicBezTo>
                    <a:pt x="-17597" y="1000792"/>
                    <a:pt x="-17597" y="1116044"/>
                    <a:pt x="52792" y="1186434"/>
                  </a:cubicBezTo>
                  <a:lnTo>
                    <a:pt x="930426" y="2064068"/>
                  </a:lnTo>
                  <a:cubicBezTo>
                    <a:pt x="965668" y="2099310"/>
                    <a:pt x="1012055" y="2116836"/>
                    <a:pt x="1058442" y="2116836"/>
                  </a:cubicBezTo>
                  <a:cubicBezTo>
                    <a:pt x="1104829" y="2116836"/>
                    <a:pt x="1151215" y="2099215"/>
                    <a:pt x="1186458" y="2064068"/>
                  </a:cubicBezTo>
                  <a:lnTo>
                    <a:pt x="2064091" y="1186434"/>
                  </a:lnTo>
                  <a:cubicBezTo>
                    <a:pt x="2134481" y="1116044"/>
                    <a:pt x="2134481" y="1000792"/>
                    <a:pt x="2064091" y="930402"/>
                  </a:cubicBezTo>
                  <a:lnTo>
                    <a:pt x="1186458" y="52769"/>
                  </a:lnTo>
                  <a:cubicBezTo>
                    <a:pt x="1151311" y="17621"/>
                    <a:pt x="1104924" y="0"/>
                    <a:pt x="1058442" y="0"/>
                  </a:cubicBezTo>
                  <a:lnTo>
                    <a:pt x="10584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686D8F6-9942-4FF2-A387-66EA3484CA5B}"/>
                </a:ext>
              </a:extLst>
            </p:cNvPr>
            <p:cNvSpPr/>
            <p:nvPr/>
          </p:nvSpPr>
          <p:spPr>
            <a:xfrm>
              <a:off x="4506372" y="2016537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6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E65CEAE-0EC3-4B41-A9D8-107BABDD29D2}"/>
                </a:ext>
              </a:extLst>
            </p:cNvPr>
            <p:cNvSpPr/>
            <p:nvPr/>
          </p:nvSpPr>
          <p:spPr>
            <a:xfrm>
              <a:off x="4506372" y="2261901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290"/>
                    <a:pt x="105346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477A3F7-4FB0-45E6-869C-E8B0334E19D7}"/>
                </a:ext>
              </a:extLst>
            </p:cNvPr>
            <p:cNvSpPr/>
            <p:nvPr/>
          </p:nvSpPr>
          <p:spPr>
            <a:xfrm>
              <a:off x="4262151" y="2261901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290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3AA8288-1B7B-42B2-9ED7-38C65AB3B38A}"/>
                </a:ext>
              </a:extLst>
            </p:cNvPr>
            <p:cNvSpPr/>
            <p:nvPr/>
          </p:nvSpPr>
          <p:spPr>
            <a:xfrm>
              <a:off x="4747259" y="2263139"/>
              <a:ext cx="135636" cy="135635"/>
            </a:xfrm>
            <a:custGeom>
              <a:avLst/>
              <a:gdLst>
                <a:gd name="connsiteX0" fmla="*/ 67818 w 135636"/>
                <a:gd name="connsiteY0" fmla="*/ 0 h 135635"/>
                <a:gd name="connsiteX1" fmla="*/ 0 w 135636"/>
                <a:gd name="connsiteY1" fmla="*/ 67818 h 135635"/>
                <a:gd name="connsiteX2" fmla="*/ 67818 w 135636"/>
                <a:gd name="connsiteY2" fmla="*/ 135636 h 135635"/>
                <a:gd name="connsiteX3" fmla="*/ 135636 w 135636"/>
                <a:gd name="connsiteY3" fmla="*/ 67818 h 135635"/>
                <a:gd name="connsiteX4" fmla="*/ 67818 w 135636"/>
                <a:gd name="connsiteY4" fmla="*/ 0 h 135635"/>
                <a:gd name="connsiteX5" fmla="*/ 67818 w 135636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731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260DFD-AEB3-461D-B20F-9B2DDE3B0A8C}"/>
                </a:ext>
              </a:extLst>
            </p:cNvPr>
            <p:cNvSpPr/>
            <p:nvPr/>
          </p:nvSpPr>
          <p:spPr>
            <a:xfrm>
              <a:off x="4262151" y="2504503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290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FF2E7D-F31E-4F48-87FC-3301D4215298}"/>
                </a:ext>
              </a:extLst>
            </p:cNvPr>
            <p:cNvSpPr/>
            <p:nvPr/>
          </p:nvSpPr>
          <p:spPr>
            <a:xfrm>
              <a:off x="4747259" y="2505741"/>
              <a:ext cx="135636" cy="135635"/>
            </a:xfrm>
            <a:custGeom>
              <a:avLst/>
              <a:gdLst>
                <a:gd name="connsiteX0" fmla="*/ 67818 w 135636"/>
                <a:gd name="connsiteY0" fmla="*/ 0 h 135635"/>
                <a:gd name="connsiteX1" fmla="*/ 0 w 135636"/>
                <a:gd name="connsiteY1" fmla="*/ 67818 h 135635"/>
                <a:gd name="connsiteX2" fmla="*/ 67818 w 135636"/>
                <a:gd name="connsiteY2" fmla="*/ 135636 h 135635"/>
                <a:gd name="connsiteX3" fmla="*/ 135636 w 135636"/>
                <a:gd name="connsiteY3" fmla="*/ 67818 h 135635"/>
                <a:gd name="connsiteX4" fmla="*/ 67818 w 135636"/>
                <a:gd name="connsiteY4" fmla="*/ 0 h 135635"/>
                <a:gd name="connsiteX5" fmla="*/ 67818 w 135636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731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31B1E6C-F4DF-4805-B621-20388CF7C0FB}"/>
                </a:ext>
              </a:extLst>
            </p:cNvPr>
            <p:cNvSpPr/>
            <p:nvPr/>
          </p:nvSpPr>
          <p:spPr>
            <a:xfrm>
              <a:off x="4990052" y="2505741"/>
              <a:ext cx="135636" cy="135635"/>
            </a:xfrm>
            <a:custGeom>
              <a:avLst/>
              <a:gdLst>
                <a:gd name="connsiteX0" fmla="*/ 67818 w 135636"/>
                <a:gd name="connsiteY0" fmla="*/ 0 h 135635"/>
                <a:gd name="connsiteX1" fmla="*/ 0 w 135636"/>
                <a:gd name="connsiteY1" fmla="*/ 67818 h 135635"/>
                <a:gd name="connsiteX2" fmla="*/ 67818 w 135636"/>
                <a:gd name="connsiteY2" fmla="*/ 135636 h 135635"/>
                <a:gd name="connsiteX3" fmla="*/ 135636 w 135636"/>
                <a:gd name="connsiteY3" fmla="*/ 67818 h 135635"/>
                <a:gd name="connsiteX4" fmla="*/ 67818 w 135636"/>
                <a:gd name="connsiteY4" fmla="*/ 0 h 135635"/>
                <a:gd name="connsiteX5" fmla="*/ 67818 w 135636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7A49D0-E1A2-4234-9E22-1573DEDBDABE}"/>
                </a:ext>
              </a:extLst>
            </p:cNvPr>
            <p:cNvSpPr/>
            <p:nvPr/>
          </p:nvSpPr>
          <p:spPr>
            <a:xfrm>
              <a:off x="4024217" y="2505741"/>
              <a:ext cx="135636" cy="135635"/>
            </a:xfrm>
            <a:custGeom>
              <a:avLst/>
              <a:gdLst>
                <a:gd name="connsiteX0" fmla="*/ 67818 w 135636"/>
                <a:gd name="connsiteY0" fmla="*/ 0 h 135635"/>
                <a:gd name="connsiteX1" fmla="*/ 0 w 135636"/>
                <a:gd name="connsiteY1" fmla="*/ 67818 h 135635"/>
                <a:gd name="connsiteX2" fmla="*/ 67818 w 135636"/>
                <a:gd name="connsiteY2" fmla="*/ 135636 h 135635"/>
                <a:gd name="connsiteX3" fmla="*/ 135636 w 135636"/>
                <a:gd name="connsiteY3" fmla="*/ 67818 h 135635"/>
                <a:gd name="connsiteX4" fmla="*/ 67818 w 135636"/>
                <a:gd name="connsiteY4" fmla="*/ 0 h 135635"/>
                <a:gd name="connsiteX5" fmla="*/ 67818 w 135636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731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A099D17-B11B-4F31-BC07-BBD8322CFF01}"/>
                </a:ext>
              </a:extLst>
            </p:cNvPr>
            <p:cNvSpPr/>
            <p:nvPr/>
          </p:nvSpPr>
          <p:spPr>
            <a:xfrm>
              <a:off x="4262151" y="2747009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A87081D-32DA-4C2D-9935-00C1458A8A29}"/>
                </a:ext>
              </a:extLst>
            </p:cNvPr>
            <p:cNvSpPr/>
            <p:nvPr/>
          </p:nvSpPr>
          <p:spPr>
            <a:xfrm>
              <a:off x="4747259" y="2748343"/>
              <a:ext cx="135636" cy="135636"/>
            </a:xfrm>
            <a:custGeom>
              <a:avLst/>
              <a:gdLst>
                <a:gd name="connsiteX0" fmla="*/ 67818 w 135636"/>
                <a:gd name="connsiteY0" fmla="*/ 0 h 135636"/>
                <a:gd name="connsiteX1" fmla="*/ 0 w 135636"/>
                <a:gd name="connsiteY1" fmla="*/ 67818 h 135636"/>
                <a:gd name="connsiteX2" fmla="*/ 67818 w 135636"/>
                <a:gd name="connsiteY2" fmla="*/ 135636 h 135636"/>
                <a:gd name="connsiteX3" fmla="*/ 135636 w 135636"/>
                <a:gd name="connsiteY3" fmla="*/ 67818 h 135636"/>
                <a:gd name="connsiteX4" fmla="*/ 67818 w 135636"/>
                <a:gd name="connsiteY4" fmla="*/ 0 h 135636"/>
                <a:gd name="connsiteX5" fmla="*/ 67818 w 135636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731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AA04BE8-6637-4B5F-9D9A-4852E27522D3}"/>
                </a:ext>
              </a:extLst>
            </p:cNvPr>
            <p:cNvSpPr/>
            <p:nvPr/>
          </p:nvSpPr>
          <p:spPr>
            <a:xfrm>
              <a:off x="4385691" y="2138552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9DDE564-E8B9-40EA-BC7A-AEBAE622FB79}"/>
                </a:ext>
              </a:extLst>
            </p:cNvPr>
            <p:cNvSpPr/>
            <p:nvPr/>
          </p:nvSpPr>
          <p:spPr>
            <a:xfrm>
              <a:off x="4623244" y="2138552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35FC3C6-381F-49F3-8C50-1E628016F5CE}"/>
                </a:ext>
              </a:extLst>
            </p:cNvPr>
            <p:cNvSpPr/>
            <p:nvPr/>
          </p:nvSpPr>
          <p:spPr>
            <a:xfrm>
              <a:off x="4385691" y="2384488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DFD30D7-FF5A-4728-BE0E-0CA2FD27C9C4}"/>
                </a:ext>
              </a:extLst>
            </p:cNvPr>
            <p:cNvSpPr/>
            <p:nvPr/>
          </p:nvSpPr>
          <p:spPr>
            <a:xfrm>
              <a:off x="4144232" y="2384488"/>
              <a:ext cx="135636" cy="135636"/>
            </a:xfrm>
            <a:custGeom>
              <a:avLst/>
              <a:gdLst>
                <a:gd name="connsiteX0" fmla="*/ 67818 w 135636"/>
                <a:gd name="connsiteY0" fmla="*/ 0 h 135636"/>
                <a:gd name="connsiteX1" fmla="*/ 0 w 135636"/>
                <a:gd name="connsiteY1" fmla="*/ 67818 h 135636"/>
                <a:gd name="connsiteX2" fmla="*/ 67818 w 135636"/>
                <a:gd name="connsiteY2" fmla="*/ 135636 h 135636"/>
                <a:gd name="connsiteX3" fmla="*/ 135636 w 135636"/>
                <a:gd name="connsiteY3" fmla="*/ 67818 h 135636"/>
                <a:gd name="connsiteX4" fmla="*/ 67818 w 135636"/>
                <a:gd name="connsiteY4" fmla="*/ 0 h 135636"/>
                <a:gd name="connsiteX5" fmla="*/ 67818 w 135636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D58BB6A-E22F-4A6B-B81D-8AB4B07FAB41}"/>
                </a:ext>
              </a:extLst>
            </p:cNvPr>
            <p:cNvSpPr/>
            <p:nvPr/>
          </p:nvSpPr>
          <p:spPr>
            <a:xfrm>
              <a:off x="4623244" y="2384488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D5F21B-5EB4-4406-8596-31D5F4765F96}"/>
                </a:ext>
              </a:extLst>
            </p:cNvPr>
            <p:cNvSpPr/>
            <p:nvPr/>
          </p:nvSpPr>
          <p:spPr>
            <a:xfrm>
              <a:off x="4867941" y="2384488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1DB0B79-7D3C-481B-9941-283230655048}"/>
                </a:ext>
              </a:extLst>
            </p:cNvPr>
            <p:cNvSpPr/>
            <p:nvPr/>
          </p:nvSpPr>
          <p:spPr>
            <a:xfrm>
              <a:off x="4144232" y="2630424"/>
              <a:ext cx="135636" cy="135635"/>
            </a:xfrm>
            <a:custGeom>
              <a:avLst/>
              <a:gdLst>
                <a:gd name="connsiteX0" fmla="*/ 67818 w 135636"/>
                <a:gd name="connsiteY0" fmla="*/ 0 h 135635"/>
                <a:gd name="connsiteX1" fmla="*/ 0 w 135636"/>
                <a:gd name="connsiteY1" fmla="*/ 67818 h 135635"/>
                <a:gd name="connsiteX2" fmla="*/ 67818 w 135636"/>
                <a:gd name="connsiteY2" fmla="*/ 135636 h 135635"/>
                <a:gd name="connsiteX3" fmla="*/ 135636 w 135636"/>
                <a:gd name="connsiteY3" fmla="*/ 67818 h 135635"/>
                <a:gd name="connsiteX4" fmla="*/ 67818 w 135636"/>
                <a:gd name="connsiteY4" fmla="*/ 0 h 135635"/>
                <a:gd name="connsiteX5" fmla="*/ 67818 w 135636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6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BCDC27B-1B2F-4616-B51E-CC2967265023}"/>
                </a:ext>
              </a:extLst>
            </p:cNvPr>
            <p:cNvSpPr/>
            <p:nvPr/>
          </p:nvSpPr>
          <p:spPr>
            <a:xfrm>
              <a:off x="4867941" y="2630424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F4F5A0-643E-478B-BD32-83989CA22C6B}"/>
                </a:ext>
              </a:extLst>
            </p:cNvPr>
            <p:cNvSpPr/>
            <p:nvPr/>
          </p:nvSpPr>
          <p:spPr>
            <a:xfrm>
              <a:off x="4385691" y="2630424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8260B1F-F86F-4AAA-A94E-1AFB22FB9120}"/>
                </a:ext>
              </a:extLst>
            </p:cNvPr>
            <p:cNvSpPr/>
            <p:nvPr/>
          </p:nvSpPr>
          <p:spPr>
            <a:xfrm>
              <a:off x="4623244" y="2630424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50B1111-0ECE-483D-8A7F-B86C0EA7F874}"/>
                </a:ext>
              </a:extLst>
            </p:cNvPr>
            <p:cNvSpPr/>
            <p:nvPr/>
          </p:nvSpPr>
          <p:spPr>
            <a:xfrm>
              <a:off x="4385691" y="2876359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251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AB9DF1-A7AE-42CE-9A62-BBAD70C32B64}"/>
                </a:ext>
              </a:extLst>
            </p:cNvPr>
            <p:cNvSpPr/>
            <p:nvPr/>
          </p:nvSpPr>
          <p:spPr>
            <a:xfrm>
              <a:off x="4623244" y="2876359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7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1FBA0FB-975D-44D2-8CFB-B0D1AA43E2C1}"/>
                </a:ext>
              </a:extLst>
            </p:cNvPr>
            <p:cNvSpPr/>
            <p:nvPr/>
          </p:nvSpPr>
          <p:spPr>
            <a:xfrm>
              <a:off x="4506372" y="2507170"/>
              <a:ext cx="135635" cy="135635"/>
            </a:xfrm>
            <a:custGeom>
              <a:avLst/>
              <a:gdLst>
                <a:gd name="connsiteX0" fmla="*/ 67818 w 135635"/>
                <a:gd name="connsiteY0" fmla="*/ 0 h 135635"/>
                <a:gd name="connsiteX1" fmla="*/ 0 w 135635"/>
                <a:gd name="connsiteY1" fmla="*/ 67818 h 135635"/>
                <a:gd name="connsiteX2" fmla="*/ 67818 w 135635"/>
                <a:gd name="connsiteY2" fmla="*/ 135636 h 135635"/>
                <a:gd name="connsiteX3" fmla="*/ 135636 w 135635"/>
                <a:gd name="connsiteY3" fmla="*/ 67818 h 135635"/>
                <a:gd name="connsiteX4" fmla="*/ 67818 w 135635"/>
                <a:gd name="connsiteY4" fmla="*/ 0 h 135635"/>
                <a:gd name="connsiteX5" fmla="*/ 67818 w 135635"/>
                <a:gd name="connsiteY5" fmla="*/ 0 h 13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5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6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32445EB-CD08-4B4F-8B80-5023C4738D9E}"/>
                </a:ext>
              </a:extLst>
            </p:cNvPr>
            <p:cNvSpPr/>
            <p:nvPr/>
          </p:nvSpPr>
          <p:spPr>
            <a:xfrm>
              <a:off x="4506372" y="2752439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6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21276D-D0E1-4403-9CE8-68E65266BE5E}"/>
                </a:ext>
              </a:extLst>
            </p:cNvPr>
            <p:cNvSpPr/>
            <p:nvPr/>
          </p:nvSpPr>
          <p:spPr>
            <a:xfrm>
              <a:off x="4506372" y="2997708"/>
              <a:ext cx="135635" cy="135636"/>
            </a:xfrm>
            <a:custGeom>
              <a:avLst/>
              <a:gdLst>
                <a:gd name="connsiteX0" fmla="*/ 67818 w 135635"/>
                <a:gd name="connsiteY0" fmla="*/ 0 h 135636"/>
                <a:gd name="connsiteX1" fmla="*/ 0 w 135635"/>
                <a:gd name="connsiteY1" fmla="*/ 67818 h 135636"/>
                <a:gd name="connsiteX2" fmla="*/ 67818 w 135635"/>
                <a:gd name="connsiteY2" fmla="*/ 135636 h 135636"/>
                <a:gd name="connsiteX3" fmla="*/ 135636 w 135635"/>
                <a:gd name="connsiteY3" fmla="*/ 67818 h 135636"/>
                <a:gd name="connsiteX4" fmla="*/ 67818 w 135635"/>
                <a:gd name="connsiteY4" fmla="*/ 0 h 135636"/>
                <a:gd name="connsiteX5" fmla="*/ 67818 w 135635"/>
                <a:gd name="connsiteY5" fmla="*/ 0 h 13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635" h="135636">
                  <a:moveTo>
                    <a:pt x="67818" y="0"/>
                  </a:moveTo>
                  <a:cubicBezTo>
                    <a:pt x="30385" y="0"/>
                    <a:pt x="0" y="30385"/>
                    <a:pt x="0" y="67818"/>
                  </a:cubicBezTo>
                  <a:cubicBezTo>
                    <a:pt x="0" y="105251"/>
                    <a:pt x="30385" y="135636"/>
                    <a:pt x="67818" y="135636"/>
                  </a:cubicBezTo>
                  <a:cubicBezTo>
                    <a:pt x="105251" y="135636"/>
                    <a:pt x="135636" y="105251"/>
                    <a:pt x="135636" y="67818"/>
                  </a:cubicBezTo>
                  <a:cubicBezTo>
                    <a:pt x="135636" y="30385"/>
                    <a:pt x="105346" y="0"/>
                    <a:pt x="67818" y="0"/>
                  </a:cubicBezTo>
                  <a:lnTo>
                    <a:pt x="6781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65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5C3CE0A-115C-4A9F-8041-7F3A66B81689}"/>
              </a:ext>
            </a:extLst>
          </p:cNvPr>
          <p:cNvGrpSpPr/>
          <p:nvPr/>
        </p:nvGrpSpPr>
        <p:grpSpPr>
          <a:xfrm>
            <a:off x="4346117" y="2719396"/>
            <a:ext cx="4524833" cy="1496963"/>
            <a:chOff x="4346117" y="2533588"/>
            <a:chExt cx="4524833" cy="1496963"/>
          </a:xfrm>
        </p:grpSpPr>
        <p:pic>
          <p:nvPicPr>
            <p:cNvPr id="2050" name="Picture 2" descr="29.8: A Catalyst Affects the Mechanism and Activation Energy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945" y="2533588"/>
              <a:ext cx="2266005" cy="149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What we can learn from Sisyphus and his rock - Noteworthy - The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88"/>
            <a:stretch/>
          </p:blipFill>
          <p:spPr bwMode="auto">
            <a:xfrm>
              <a:off x="4346117" y="2533588"/>
              <a:ext cx="2070557" cy="149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154175" y="1673447"/>
            <a:ext cx="4901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CATALYST:</a:t>
            </a:r>
            <a:r>
              <a:rPr lang="en-US">
                <a:solidFill>
                  <a:srgbClr val="000000"/>
                </a:solidFill>
              </a:rPr>
              <a:t> a substance that increases the rate of a chemical reaction without itself undergoing any permanent chemical change.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8F7CCA-7621-406A-8554-EC68C1B9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INTRODUCING…</a:t>
            </a:r>
            <a:r>
              <a:rPr lang="en-US" sz="2800">
                <a:solidFill>
                  <a:srgbClr val="C00000"/>
                </a:solidFill>
              </a:rPr>
              <a:t>THE CATALYST OFFICE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70310A-FCF1-40DD-9828-A947D2FB9A81}"/>
              </a:ext>
            </a:extLst>
          </p:cNvPr>
          <p:cNvGrpSpPr/>
          <p:nvPr/>
        </p:nvGrpSpPr>
        <p:grpSpPr>
          <a:xfrm>
            <a:off x="180030" y="902938"/>
            <a:ext cx="3966520" cy="3409950"/>
            <a:chOff x="404510" y="1141899"/>
            <a:chExt cx="2688530" cy="31140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86101D-ED1F-46B1-84A5-C2649C83626D}"/>
                </a:ext>
              </a:extLst>
            </p:cNvPr>
            <p:cNvSpPr/>
            <p:nvPr/>
          </p:nvSpPr>
          <p:spPr>
            <a:xfrm>
              <a:off x="404512" y="1196885"/>
              <a:ext cx="2688528" cy="3059102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kern="0">
                  <a:solidFill>
                    <a:srgbClr val="000000"/>
                  </a:solidFill>
                </a:rPr>
                <a:t>Serving to </a:t>
              </a:r>
              <a:r>
                <a:rPr lang="en-US" sz="1700" b="1" kern="0">
                  <a:solidFill>
                    <a:srgbClr val="000000"/>
                  </a:solidFill>
                </a:rPr>
                <a:t>bridge the intersection </a:t>
              </a:r>
              <a:r>
                <a:rPr lang="en-US" sz="1700" kern="0">
                  <a:solidFill>
                    <a:srgbClr val="000000"/>
                  </a:solidFill>
                </a:rPr>
                <a:t>between the science world and business world </a:t>
              </a:r>
            </a:p>
            <a:p>
              <a:pPr marL="285750" indent="-28575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b="1" kern="0">
                  <a:solidFill>
                    <a:srgbClr val="000000"/>
                  </a:solidFill>
                </a:rPr>
                <a:t>Three cornerstone programs </a:t>
              </a:r>
              <a:r>
                <a:rPr lang="en-US" sz="1700" kern="0">
                  <a:solidFill>
                    <a:srgbClr val="000000"/>
                  </a:solidFill>
                </a:rPr>
                <a:t>within Catalyst:</a:t>
              </a:r>
            </a:p>
            <a:p>
              <a:pPr marL="628650" lvl="1" indent="-17145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̶"/>
              </a:pPr>
              <a:r>
                <a:rPr lang="en-US" sz="1600" kern="0">
                  <a:solidFill>
                    <a:srgbClr val="000000"/>
                  </a:solidFill>
                </a:rPr>
                <a:t>Accelerator Network</a:t>
              </a:r>
            </a:p>
            <a:p>
              <a:pPr marL="628650" lvl="1" indent="-17145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̶"/>
              </a:pPr>
              <a:r>
                <a:rPr lang="en-US" sz="1600" kern="0">
                  <a:solidFill>
                    <a:srgbClr val="000000"/>
                  </a:solidFill>
                </a:rPr>
                <a:t>BARDA Ventures</a:t>
              </a:r>
            </a:p>
            <a:p>
              <a:pPr marL="628650" lvl="1" indent="-171450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̶"/>
              </a:pPr>
              <a:r>
                <a:rPr lang="en-US" sz="1600" kern="0">
                  <a:solidFill>
                    <a:srgbClr val="000000"/>
                  </a:solidFill>
                </a:rPr>
                <a:t>DRIVe Start</a:t>
              </a:r>
            </a:p>
          </p:txBody>
        </p:sp>
        <p:pic>
          <p:nvPicPr>
            <p:cNvPr id="12" name="Picture 11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85DB5804-EE98-43B3-B184-25595D11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0" y="1141899"/>
              <a:ext cx="2688529" cy="41296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BFD0C-443D-4C41-B03B-23F7F124050C}"/>
              </a:ext>
            </a:extLst>
          </p:cNvPr>
          <p:cNvGrpSpPr/>
          <p:nvPr/>
        </p:nvGrpSpPr>
        <p:grpSpPr>
          <a:xfrm>
            <a:off x="4260714" y="927141"/>
            <a:ext cx="4795001" cy="3359946"/>
            <a:chOff x="3879056" y="1012029"/>
            <a:chExt cx="5071836" cy="33599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9AB98D-2ACD-4A19-AB14-D7F34D04D487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1012029"/>
              <a:ext cx="5071836" cy="0"/>
            </a:xfrm>
            <a:prstGeom prst="line">
              <a:avLst/>
            </a:prstGeom>
            <a:ln>
              <a:solidFill>
                <a:srgbClr val="4F63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03752A-BA25-4B9F-AFB0-AAF7B0E6D584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4371975"/>
              <a:ext cx="5071836" cy="0"/>
            </a:xfrm>
            <a:prstGeom prst="line">
              <a:avLst/>
            </a:prstGeom>
            <a:ln>
              <a:solidFill>
                <a:srgbClr val="4F63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17" descr="A picture containing drawing, meter&#10;&#10;Description automatically generated">
            <a:extLst>
              <a:ext uri="{FF2B5EF4-FFF2-40B4-BE49-F238E27FC236}">
                <a16:creationId xmlns:a16="http://schemas.microsoft.com/office/drawing/2014/main" id="{B084F2F1-B085-41FA-9728-DD42FE437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421" y="1027501"/>
            <a:ext cx="1401048" cy="6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8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2B659F-D1ED-47F8-A0CA-DBE2977E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445500" cy="857250"/>
          </a:xfrm>
        </p:spPr>
        <p:txBody>
          <a:bodyPr>
            <a:normAutofit fontScale="90000"/>
          </a:bodyPr>
          <a:lstStyle/>
          <a:p>
            <a:r>
              <a:rPr lang="en-US"/>
              <a:t>DRIVe Start – Program Innovation &amp; Alliance Activities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6A2CEB8-A08E-49DA-805D-EFCE92516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" r="-164" b="4981"/>
          <a:stretch/>
        </p:blipFill>
        <p:spPr>
          <a:xfrm>
            <a:off x="4672995" y="1601737"/>
            <a:ext cx="4096277" cy="170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632974-AA39-47E5-B854-387DACE037A7}"/>
              </a:ext>
            </a:extLst>
          </p:cNvPr>
          <p:cNvSpPr/>
          <p:nvPr/>
        </p:nvSpPr>
        <p:spPr>
          <a:xfrm>
            <a:off x="255773" y="1047070"/>
            <a:ext cx="3864383" cy="3286474"/>
          </a:xfrm>
          <a:prstGeom prst="rect">
            <a:avLst/>
          </a:prstGeom>
          <a:gradFill rotWithShape="1">
            <a:gsLst>
              <a:gs pos="0">
                <a:srgbClr val="C9C9C9">
                  <a:tint val="50000"/>
                  <a:satMod val="300000"/>
                </a:srgbClr>
              </a:gs>
              <a:gs pos="35000">
                <a:srgbClr val="C9C9C9">
                  <a:tint val="37000"/>
                  <a:satMod val="300000"/>
                </a:srgbClr>
              </a:gs>
              <a:gs pos="100000">
                <a:srgbClr val="C9C9C9">
                  <a:tint val="15000"/>
                  <a:satMod val="350000"/>
                </a:srgbClr>
              </a:gs>
            </a:gsLst>
            <a:lin ang="16200000" scaled="1"/>
          </a:gradFill>
          <a:ln w="28575" cap="flat" cmpd="sng" algn="ctr">
            <a:noFill/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121920" tIns="45720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kern="0">
                <a:ea typeface="+mn-lt"/>
                <a:cs typeface="+mn-lt"/>
              </a:rPr>
              <a:t>A program designed to </a:t>
            </a:r>
            <a:r>
              <a:rPr lang="en-US" sz="1600" b="1" kern="0">
                <a:ea typeface="+mn-lt"/>
                <a:cs typeface="+mn-lt"/>
              </a:rPr>
              <a:t>find new ideas</a:t>
            </a:r>
            <a:r>
              <a:rPr lang="en-US" sz="1600" kern="0">
                <a:ea typeface="+mn-lt"/>
                <a:cs typeface="+mn-lt"/>
              </a:rPr>
              <a:t> and </a:t>
            </a:r>
            <a:r>
              <a:rPr lang="en-US" sz="1600" b="1" kern="0">
                <a:ea typeface="+mn-lt"/>
                <a:cs typeface="+mn-lt"/>
              </a:rPr>
              <a:t>support their development</a:t>
            </a:r>
            <a:r>
              <a:rPr lang="en-US" sz="1600" kern="0">
                <a:ea typeface="+mn-lt"/>
                <a:cs typeface="+mn-lt"/>
              </a:rPr>
              <a:t> through:</a:t>
            </a:r>
            <a:endParaRPr lang="en-US">
              <a:ea typeface="+mn-lt"/>
              <a:cs typeface="+mn-lt"/>
            </a:endParaRPr>
          </a:p>
          <a:p>
            <a:pPr algn="ctr"/>
            <a:endParaRPr lang="en-US" sz="1600" kern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0">
                <a:ea typeface="+mn-lt"/>
                <a:cs typeface="+mn-lt"/>
              </a:rPr>
              <a:t>Tuesday Talk Series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0">
                <a:ea typeface="+mn-lt"/>
                <a:cs typeface="+mn-lt"/>
              </a:rPr>
              <a:t>Prize Competitions 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0" err="1">
                <a:ea typeface="+mn-lt"/>
                <a:cs typeface="+mn-lt"/>
              </a:rPr>
              <a:t>DRIVe</a:t>
            </a:r>
            <a:r>
              <a:rPr lang="en-US" sz="1600" kern="0">
                <a:ea typeface="+mn-lt"/>
                <a:cs typeface="+mn-lt"/>
              </a:rPr>
              <a:t> Start Incubator*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kern="0">
                <a:solidFill>
                  <a:srgbClr val="102B62"/>
                </a:solidFill>
                <a:cs typeface="Arial"/>
              </a:rPr>
              <a:t>Community engagement events with internal &amp; external partners</a:t>
            </a:r>
          </a:p>
          <a:p>
            <a:pPr marL="285750" indent="-285750">
              <a:buFont typeface="Arial"/>
              <a:buChar char="•"/>
            </a:pPr>
            <a:endParaRPr lang="en-US" sz="1600" kern="0">
              <a:solidFill>
                <a:srgbClr val="102B62"/>
              </a:solidFill>
              <a:cs typeface="Arial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en-US" sz="1600" kern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ker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3F0CFC34-11BD-4BEC-BB94-57FFE49FF2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" y="981111"/>
            <a:ext cx="3864384" cy="4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4172" y="3508899"/>
            <a:ext cx="5631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Focus Areas: </a:t>
            </a:r>
            <a:r>
              <a:rPr lang="en-US" sz="1400">
                <a:solidFill>
                  <a:srgbClr val="000000"/>
                </a:solidFill>
              </a:rPr>
              <a:t>Pulmonary agents, vesicants, opioids, blood/metabolic agents, organophosphates or nerve agents, and computational approaches to drug discovery for chemical repurposing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8F7CCA-7621-406A-8554-EC68C1B9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36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/>
              <a:t>Chemical Repurposing: </a:t>
            </a:r>
            <a:r>
              <a:rPr lang="en-US" sz="2800" err="1"/>
              <a:t>DRIVe</a:t>
            </a:r>
            <a:r>
              <a:rPr lang="en-US" sz="2800"/>
              <a:t> </a:t>
            </a:r>
            <a:r>
              <a:rPr lang="en-US" err="1"/>
              <a:t>ReDIRECT</a:t>
            </a:r>
            <a:r>
              <a:rPr lang="en-US"/>
              <a:t> - AOI</a:t>
            </a:r>
            <a:r>
              <a:rPr lang="en-US" sz="2800"/>
              <a:t> #</a:t>
            </a:r>
            <a:r>
              <a:rPr lang="en-US"/>
              <a:t>5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“Treat the Injury, Not the Agent”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70310A-FCF1-40DD-9828-A947D2FB9A81}"/>
              </a:ext>
            </a:extLst>
          </p:cNvPr>
          <p:cNvGrpSpPr/>
          <p:nvPr/>
        </p:nvGrpSpPr>
        <p:grpSpPr>
          <a:xfrm>
            <a:off x="180030" y="902938"/>
            <a:ext cx="3209056" cy="3409950"/>
            <a:chOff x="404510" y="1141899"/>
            <a:chExt cx="2688530" cy="31140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86101D-ED1F-46B1-84A5-C2649C83626D}"/>
                </a:ext>
              </a:extLst>
            </p:cNvPr>
            <p:cNvSpPr/>
            <p:nvPr/>
          </p:nvSpPr>
          <p:spPr>
            <a:xfrm>
              <a:off x="404512" y="1196885"/>
              <a:ext cx="2688528" cy="3059102"/>
            </a:xfrm>
            <a:prstGeom prst="rect">
              <a:avLst/>
            </a:prstGeom>
            <a:gradFill rotWithShape="1">
              <a:gsLst>
                <a:gs pos="0">
                  <a:srgbClr val="C9C9C9">
                    <a:tint val="50000"/>
                    <a:satMod val="300000"/>
                  </a:srgbClr>
                </a:gs>
                <a:gs pos="35000">
                  <a:srgbClr val="C9C9C9">
                    <a:tint val="37000"/>
                    <a:satMod val="300000"/>
                  </a:srgbClr>
                </a:gs>
                <a:gs pos="100000">
                  <a:srgbClr val="C9C9C9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noFill/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Overflow="overflow" horzOverflow="overflow" vert="horz" wrap="square" lIns="121920" tIns="27432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600"/>
                </a:spcAft>
              </a:pPr>
              <a:r>
                <a:rPr lang="en-US" sz="2000" b="1" kern="0">
                  <a:solidFill>
                    <a:srgbClr val="000000"/>
                  </a:solidFill>
                </a:rPr>
                <a:t>Holy Grail: </a:t>
              </a:r>
            </a:p>
            <a:p>
              <a:pPr algn="ctr">
                <a:spcBef>
                  <a:spcPts val="300"/>
                </a:spcBef>
                <a:spcAft>
                  <a:spcPts val="600"/>
                </a:spcAft>
              </a:pPr>
              <a:r>
                <a:rPr lang="en-US" sz="2000" kern="0">
                  <a:solidFill>
                    <a:srgbClr val="000000"/>
                  </a:solidFill>
                </a:rPr>
                <a:t>An easily accessible and effective MCMs that is available in community hospitals, pharmacies, and within the community</a:t>
              </a:r>
            </a:p>
          </p:txBody>
        </p:sp>
        <p:pic>
          <p:nvPicPr>
            <p:cNvPr id="12" name="Picture 11" descr="A picture containing bird&#10;&#10;Description automatically generated">
              <a:extLst>
                <a:ext uri="{FF2B5EF4-FFF2-40B4-BE49-F238E27FC236}">
                  <a16:creationId xmlns:a16="http://schemas.microsoft.com/office/drawing/2014/main" id="{85DB5804-EE98-43B3-B184-25595D11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0" y="1141899"/>
              <a:ext cx="2688529" cy="41296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BFD0C-443D-4C41-B03B-23F7F124050C}"/>
              </a:ext>
            </a:extLst>
          </p:cNvPr>
          <p:cNvGrpSpPr/>
          <p:nvPr/>
        </p:nvGrpSpPr>
        <p:grpSpPr>
          <a:xfrm>
            <a:off x="3447144" y="927141"/>
            <a:ext cx="5608572" cy="3359946"/>
            <a:chOff x="3879056" y="1012029"/>
            <a:chExt cx="5071836" cy="33599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9AB98D-2ACD-4A19-AB14-D7F34D04D487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1012029"/>
              <a:ext cx="5071836" cy="0"/>
            </a:xfrm>
            <a:prstGeom prst="line">
              <a:avLst/>
            </a:prstGeom>
            <a:ln>
              <a:solidFill>
                <a:srgbClr val="4F63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03752A-BA25-4B9F-AFB0-AAF7B0E6D584}"/>
                </a:ext>
              </a:extLst>
            </p:cNvPr>
            <p:cNvCxnSpPr>
              <a:cxnSpLocks/>
            </p:cNvCxnSpPr>
            <p:nvPr/>
          </p:nvCxnSpPr>
          <p:spPr>
            <a:xfrm>
              <a:off x="3879056" y="4371975"/>
              <a:ext cx="5071836" cy="0"/>
            </a:xfrm>
            <a:prstGeom prst="line">
              <a:avLst/>
            </a:prstGeom>
            <a:ln>
              <a:solidFill>
                <a:srgbClr val="4F638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6E4F5-993B-4953-A21F-85A6E6CEC5B2}"/>
              </a:ext>
            </a:extLst>
          </p:cNvPr>
          <p:cNvSpPr/>
          <p:nvPr/>
        </p:nvSpPr>
        <p:spPr>
          <a:xfrm>
            <a:off x="3468314" y="997870"/>
            <a:ext cx="5543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Chemical Repurposing Pipeline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7BD13B-36FB-4555-8497-C6060C05FDD2}"/>
              </a:ext>
            </a:extLst>
          </p:cNvPr>
          <p:cNvGrpSpPr/>
          <p:nvPr/>
        </p:nvGrpSpPr>
        <p:grpSpPr>
          <a:xfrm>
            <a:off x="3686732" y="1755980"/>
            <a:ext cx="5106423" cy="1176050"/>
            <a:chOff x="3698218" y="1755980"/>
            <a:chExt cx="5106423" cy="1176050"/>
          </a:xfrm>
        </p:grpSpPr>
        <p:sp>
          <p:nvSpPr>
            <p:cNvPr id="2" name="Graphic 6">
              <a:extLst>
                <a:ext uri="{FF2B5EF4-FFF2-40B4-BE49-F238E27FC236}">
                  <a16:creationId xmlns:a16="http://schemas.microsoft.com/office/drawing/2014/main" id="{91729289-63E7-4526-AC73-FE87B96C5B21}"/>
                </a:ext>
              </a:extLst>
            </p:cNvPr>
            <p:cNvSpPr/>
            <p:nvPr/>
          </p:nvSpPr>
          <p:spPr>
            <a:xfrm>
              <a:off x="3741811" y="1811622"/>
              <a:ext cx="1738296" cy="797711"/>
            </a:xfrm>
            <a:custGeom>
              <a:avLst/>
              <a:gdLst>
                <a:gd name="connsiteX0" fmla="*/ 1899521 w 2209801"/>
                <a:gd name="connsiteY0" fmla="*/ 1017114 h 1014087"/>
                <a:gd name="connsiteX1" fmla="*/ 1312259 w 2209801"/>
                <a:gd name="connsiteY1" fmla="*/ 1017114 h 1014087"/>
                <a:gd name="connsiteX2" fmla="*/ 1468156 w 2209801"/>
                <a:gd name="connsiteY2" fmla="*/ 753754 h 1014087"/>
                <a:gd name="connsiteX3" fmla="*/ 0 w 2209801"/>
                <a:gd name="connsiteY3" fmla="*/ 753754 h 1014087"/>
                <a:gd name="connsiteX4" fmla="*/ 0 w 2209801"/>
                <a:gd name="connsiteY4" fmla="*/ 708347 h 1014087"/>
                <a:gd name="connsiteX5" fmla="*/ 1548374 w 2209801"/>
                <a:gd name="connsiteY5" fmla="*/ 708347 h 1014087"/>
                <a:gd name="connsiteX6" fmla="*/ 1392477 w 2209801"/>
                <a:gd name="connsiteY6" fmla="*/ 971707 h 1014087"/>
                <a:gd name="connsiteX7" fmla="*/ 1875304 w 2209801"/>
                <a:gd name="connsiteY7" fmla="*/ 971707 h 1014087"/>
                <a:gd name="connsiteX8" fmla="*/ 2162881 w 2209801"/>
                <a:gd name="connsiteY8" fmla="*/ 517638 h 1014087"/>
                <a:gd name="connsiteX9" fmla="*/ 1867736 w 2209801"/>
                <a:gd name="connsiteY9" fmla="*/ 22703 h 1014087"/>
                <a:gd name="connsiteX10" fmla="*/ 1907089 w 2209801"/>
                <a:gd name="connsiteY10" fmla="*/ 0 h 1014087"/>
                <a:gd name="connsiteX11" fmla="*/ 2215855 w 2209801"/>
                <a:gd name="connsiteY11" fmla="*/ 517638 h 10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9801" h="1014087">
                  <a:moveTo>
                    <a:pt x="1899521" y="1017114"/>
                  </a:moveTo>
                  <a:lnTo>
                    <a:pt x="1312259" y="1017114"/>
                  </a:lnTo>
                  <a:lnTo>
                    <a:pt x="1468156" y="753754"/>
                  </a:lnTo>
                  <a:lnTo>
                    <a:pt x="0" y="753754"/>
                  </a:lnTo>
                  <a:lnTo>
                    <a:pt x="0" y="708347"/>
                  </a:lnTo>
                  <a:lnTo>
                    <a:pt x="1548374" y="708347"/>
                  </a:lnTo>
                  <a:lnTo>
                    <a:pt x="1392477" y="971707"/>
                  </a:lnTo>
                  <a:lnTo>
                    <a:pt x="1875304" y="971707"/>
                  </a:lnTo>
                  <a:lnTo>
                    <a:pt x="2162881" y="517638"/>
                  </a:lnTo>
                  <a:lnTo>
                    <a:pt x="1867736" y="22703"/>
                  </a:lnTo>
                  <a:lnTo>
                    <a:pt x="1907089" y="0"/>
                  </a:lnTo>
                  <a:lnTo>
                    <a:pt x="2215855" y="517638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" name="Graphic 7">
              <a:extLst>
                <a:ext uri="{FF2B5EF4-FFF2-40B4-BE49-F238E27FC236}">
                  <a16:creationId xmlns:a16="http://schemas.microsoft.com/office/drawing/2014/main" id="{4062BC9E-933F-4778-B7F7-ECF6DD636AD6}"/>
                </a:ext>
              </a:extLst>
            </p:cNvPr>
            <p:cNvSpPr/>
            <p:nvPr/>
          </p:nvSpPr>
          <p:spPr>
            <a:xfrm>
              <a:off x="5404078" y="1811622"/>
              <a:ext cx="1738296" cy="797711"/>
            </a:xfrm>
            <a:custGeom>
              <a:avLst/>
              <a:gdLst>
                <a:gd name="connsiteX0" fmla="*/ 1899521 w 2209801"/>
                <a:gd name="connsiteY0" fmla="*/ 1017114 h 1014087"/>
                <a:gd name="connsiteX1" fmla="*/ 1312259 w 2209801"/>
                <a:gd name="connsiteY1" fmla="*/ 1017114 h 1014087"/>
                <a:gd name="connsiteX2" fmla="*/ 1468156 w 2209801"/>
                <a:gd name="connsiteY2" fmla="*/ 753754 h 1014087"/>
                <a:gd name="connsiteX3" fmla="*/ 0 w 2209801"/>
                <a:gd name="connsiteY3" fmla="*/ 753754 h 1014087"/>
                <a:gd name="connsiteX4" fmla="*/ 0 w 2209801"/>
                <a:gd name="connsiteY4" fmla="*/ 708347 h 1014087"/>
                <a:gd name="connsiteX5" fmla="*/ 1548374 w 2209801"/>
                <a:gd name="connsiteY5" fmla="*/ 708347 h 1014087"/>
                <a:gd name="connsiteX6" fmla="*/ 1392477 w 2209801"/>
                <a:gd name="connsiteY6" fmla="*/ 971707 h 1014087"/>
                <a:gd name="connsiteX7" fmla="*/ 1875304 w 2209801"/>
                <a:gd name="connsiteY7" fmla="*/ 971707 h 1014087"/>
                <a:gd name="connsiteX8" fmla="*/ 2162881 w 2209801"/>
                <a:gd name="connsiteY8" fmla="*/ 517638 h 1014087"/>
                <a:gd name="connsiteX9" fmla="*/ 1867736 w 2209801"/>
                <a:gd name="connsiteY9" fmla="*/ 22703 h 1014087"/>
                <a:gd name="connsiteX10" fmla="*/ 1907089 w 2209801"/>
                <a:gd name="connsiteY10" fmla="*/ 0 h 1014087"/>
                <a:gd name="connsiteX11" fmla="*/ 2215855 w 2209801"/>
                <a:gd name="connsiteY11" fmla="*/ 517638 h 10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9801" h="1014087">
                  <a:moveTo>
                    <a:pt x="1899521" y="1017114"/>
                  </a:moveTo>
                  <a:lnTo>
                    <a:pt x="1312259" y="1017114"/>
                  </a:lnTo>
                  <a:lnTo>
                    <a:pt x="1468156" y="753754"/>
                  </a:lnTo>
                  <a:lnTo>
                    <a:pt x="0" y="753754"/>
                  </a:lnTo>
                  <a:lnTo>
                    <a:pt x="0" y="708347"/>
                  </a:lnTo>
                  <a:lnTo>
                    <a:pt x="1548374" y="708347"/>
                  </a:lnTo>
                  <a:lnTo>
                    <a:pt x="1392477" y="971707"/>
                  </a:lnTo>
                  <a:lnTo>
                    <a:pt x="1875304" y="971707"/>
                  </a:lnTo>
                  <a:lnTo>
                    <a:pt x="2162881" y="517638"/>
                  </a:lnTo>
                  <a:lnTo>
                    <a:pt x="1867736" y="22703"/>
                  </a:lnTo>
                  <a:lnTo>
                    <a:pt x="1907089" y="0"/>
                  </a:lnTo>
                  <a:lnTo>
                    <a:pt x="2215855" y="517638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8">
              <a:extLst>
                <a:ext uri="{FF2B5EF4-FFF2-40B4-BE49-F238E27FC236}">
                  <a16:creationId xmlns:a16="http://schemas.microsoft.com/office/drawing/2014/main" id="{1C050931-CAEA-49BA-9974-736FFD377375}"/>
                </a:ext>
              </a:extLst>
            </p:cNvPr>
            <p:cNvSpPr/>
            <p:nvPr/>
          </p:nvSpPr>
          <p:spPr>
            <a:xfrm>
              <a:off x="7066345" y="1811622"/>
              <a:ext cx="1738296" cy="797711"/>
            </a:xfrm>
            <a:custGeom>
              <a:avLst/>
              <a:gdLst>
                <a:gd name="connsiteX0" fmla="*/ 1899521 w 2209801"/>
                <a:gd name="connsiteY0" fmla="*/ 1017114 h 1014087"/>
                <a:gd name="connsiteX1" fmla="*/ 1312259 w 2209801"/>
                <a:gd name="connsiteY1" fmla="*/ 1017114 h 1014087"/>
                <a:gd name="connsiteX2" fmla="*/ 1468156 w 2209801"/>
                <a:gd name="connsiteY2" fmla="*/ 753754 h 1014087"/>
                <a:gd name="connsiteX3" fmla="*/ 0 w 2209801"/>
                <a:gd name="connsiteY3" fmla="*/ 753754 h 1014087"/>
                <a:gd name="connsiteX4" fmla="*/ 0 w 2209801"/>
                <a:gd name="connsiteY4" fmla="*/ 708347 h 1014087"/>
                <a:gd name="connsiteX5" fmla="*/ 1548374 w 2209801"/>
                <a:gd name="connsiteY5" fmla="*/ 708347 h 1014087"/>
                <a:gd name="connsiteX6" fmla="*/ 1392477 w 2209801"/>
                <a:gd name="connsiteY6" fmla="*/ 971707 h 1014087"/>
                <a:gd name="connsiteX7" fmla="*/ 1875304 w 2209801"/>
                <a:gd name="connsiteY7" fmla="*/ 971707 h 1014087"/>
                <a:gd name="connsiteX8" fmla="*/ 2162881 w 2209801"/>
                <a:gd name="connsiteY8" fmla="*/ 517638 h 1014087"/>
                <a:gd name="connsiteX9" fmla="*/ 1867736 w 2209801"/>
                <a:gd name="connsiteY9" fmla="*/ 22703 h 1014087"/>
                <a:gd name="connsiteX10" fmla="*/ 1907089 w 2209801"/>
                <a:gd name="connsiteY10" fmla="*/ 0 h 1014087"/>
                <a:gd name="connsiteX11" fmla="*/ 2215855 w 2209801"/>
                <a:gd name="connsiteY11" fmla="*/ 517638 h 10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9801" h="1014087">
                  <a:moveTo>
                    <a:pt x="1899521" y="1017114"/>
                  </a:moveTo>
                  <a:lnTo>
                    <a:pt x="1312259" y="1017114"/>
                  </a:lnTo>
                  <a:lnTo>
                    <a:pt x="1468156" y="753754"/>
                  </a:lnTo>
                  <a:lnTo>
                    <a:pt x="0" y="753754"/>
                  </a:lnTo>
                  <a:lnTo>
                    <a:pt x="0" y="708347"/>
                  </a:lnTo>
                  <a:lnTo>
                    <a:pt x="1548374" y="708347"/>
                  </a:lnTo>
                  <a:lnTo>
                    <a:pt x="1392477" y="971707"/>
                  </a:lnTo>
                  <a:lnTo>
                    <a:pt x="1875304" y="971707"/>
                  </a:lnTo>
                  <a:lnTo>
                    <a:pt x="2162881" y="517638"/>
                  </a:lnTo>
                  <a:lnTo>
                    <a:pt x="1867736" y="22703"/>
                  </a:lnTo>
                  <a:lnTo>
                    <a:pt x="1907089" y="0"/>
                  </a:lnTo>
                  <a:lnTo>
                    <a:pt x="2215855" y="517638"/>
                  </a:ln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9BEFF0-A297-4E98-B4A4-819315AC7EC6}"/>
                </a:ext>
              </a:extLst>
            </p:cNvPr>
            <p:cNvSpPr/>
            <p:nvPr/>
          </p:nvSpPr>
          <p:spPr>
            <a:xfrm>
              <a:off x="3698218" y="2470975"/>
              <a:ext cx="1079202" cy="4610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400" i="1">
                  <a:solidFill>
                    <a:srgbClr val="000000"/>
                  </a:solidFill>
                </a:rPr>
                <a:t>Proof of Concept Studies</a:t>
              </a:r>
              <a:endParaRPr lang="en-US" sz="1200" i="1">
                <a:solidFill>
                  <a:srgbClr val="4D4D4D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FE8BC1-A2D4-4FB1-BD42-62705F77A866}"/>
                </a:ext>
              </a:extLst>
            </p:cNvPr>
            <p:cNvSpPr/>
            <p:nvPr/>
          </p:nvSpPr>
          <p:spPr>
            <a:xfrm>
              <a:off x="5300738" y="2470975"/>
              <a:ext cx="1231390" cy="4610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400" i="1">
                  <a:solidFill>
                    <a:srgbClr val="000000"/>
                  </a:solidFill>
                </a:rPr>
                <a:t>Advanced Clinical Development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6B4F85-1E22-4F7E-85F5-5EF78EA2139A}"/>
                </a:ext>
              </a:extLst>
            </p:cNvPr>
            <p:cNvSpPr/>
            <p:nvPr/>
          </p:nvSpPr>
          <p:spPr>
            <a:xfrm>
              <a:off x="7055446" y="2470975"/>
              <a:ext cx="1079202" cy="4610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400" i="1">
                  <a:solidFill>
                    <a:srgbClr val="000000"/>
                  </a:solidFill>
                </a:rPr>
                <a:t>Primary &amp; Secondary Indications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E42698-4EF2-4E7D-8580-0B15380BC838}"/>
                </a:ext>
              </a:extLst>
            </p:cNvPr>
            <p:cNvSpPr/>
            <p:nvPr/>
          </p:nvSpPr>
          <p:spPr>
            <a:xfrm>
              <a:off x="3791785" y="1979949"/>
              <a:ext cx="1079202" cy="4610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DRIVe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EF9F19-28E0-4238-AA6F-0F28241D327C}"/>
                </a:ext>
              </a:extLst>
            </p:cNvPr>
            <p:cNvSpPr/>
            <p:nvPr/>
          </p:nvSpPr>
          <p:spPr>
            <a:xfrm>
              <a:off x="5534470" y="1755980"/>
              <a:ext cx="1079202" cy="4610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Chem Branch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191AD40-D9D5-427A-8C92-C3C2314B26D1}"/>
                </a:ext>
              </a:extLst>
            </p:cNvPr>
            <p:cNvSpPr/>
            <p:nvPr/>
          </p:nvSpPr>
          <p:spPr>
            <a:xfrm>
              <a:off x="7153273" y="1755980"/>
              <a:ext cx="1254194" cy="4610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FDA Approval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34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78AF1402-4227-446D-BD79-13A42A7B8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-7866" b="9878"/>
          <a:stretch/>
        </p:blipFill>
        <p:spPr>
          <a:xfrm>
            <a:off x="-6517" y="-1"/>
            <a:ext cx="9144000" cy="4480017"/>
          </a:xfrm>
          <a:prstGeom prst="rect">
            <a:avLst/>
          </a:prstGeom>
          <a:effectLst>
            <a:softEdge rad="0"/>
          </a:effec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542ED6C-0601-404C-A74F-3B21709DDB4E}"/>
              </a:ext>
            </a:extLst>
          </p:cNvPr>
          <p:cNvSpPr/>
          <p:nvPr/>
        </p:nvSpPr>
        <p:spPr>
          <a:xfrm rot="16200000">
            <a:off x="4023682" y="-633758"/>
            <a:ext cx="1096636" cy="9144000"/>
          </a:xfrm>
          <a:prstGeom prst="rect">
            <a:avLst/>
          </a:prstGeom>
          <a:gradFill rotWithShape="1">
            <a:gsLst>
              <a:gs pos="2000">
                <a:srgbClr val="102B62">
                  <a:shade val="51000"/>
                  <a:satMod val="130000"/>
                  <a:alpha val="0"/>
                </a:srgbClr>
              </a:gs>
              <a:gs pos="55000">
                <a:srgbClr val="102B62">
                  <a:shade val="93000"/>
                  <a:satMod val="130000"/>
                  <a:alpha val="77000"/>
                </a:srgbClr>
              </a:gs>
            </a:gsLst>
            <a:lin ang="108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94123-5F81-419B-81EC-EDA796E76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" t="36997" r="-148" b="26337"/>
          <a:stretch/>
        </p:blipFill>
        <p:spPr>
          <a:xfrm>
            <a:off x="0" y="2051050"/>
            <a:ext cx="9144000" cy="1676400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6A13486-286C-4A77-9A5C-167DBF1F11AF}"/>
              </a:ext>
            </a:extLst>
          </p:cNvPr>
          <p:cNvCxnSpPr>
            <a:cxnSpLocks/>
          </p:cNvCxnSpPr>
          <p:nvPr/>
        </p:nvCxnSpPr>
        <p:spPr>
          <a:xfrm>
            <a:off x="6517" y="2051049"/>
            <a:ext cx="9137483" cy="0"/>
          </a:xfrm>
          <a:prstGeom prst="line">
            <a:avLst/>
          </a:prstGeom>
          <a:ln w="47625">
            <a:solidFill>
              <a:srgbClr val="213C8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6A210-1629-4CC9-B729-70DDA1077A74}"/>
              </a:ext>
            </a:extLst>
          </p:cNvPr>
          <p:cNvSpPr txBox="1">
            <a:spLocks/>
          </p:cNvSpPr>
          <p:nvPr/>
        </p:nvSpPr>
        <p:spPr>
          <a:xfrm>
            <a:off x="6517" y="1281019"/>
            <a:ext cx="2229916" cy="61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>
                <a:solidFill>
                  <a:srgbClr val="102B62"/>
                </a:solidFill>
                <a:hlinkClick r:id="rId4"/>
              </a:rPr>
              <a:t>medicalcountermeasures.gov </a:t>
            </a:r>
            <a:r>
              <a:rPr lang="en-US" sz="800">
                <a:solidFill>
                  <a:srgbClr val="102B62"/>
                </a:solidFill>
              </a:rPr>
              <a:t/>
            </a:r>
            <a:br>
              <a:rPr lang="en-US" sz="800">
                <a:solidFill>
                  <a:srgbClr val="102B62"/>
                </a:solidFill>
              </a:rPr>
            </a:br>
            <a:r>
              <a:rPr lang="en-US" sz="1050" i="1">
                <a:solidFill>
                  <a:srgbClr val="C00000"/>
                </a:solidFill>
              </a:rPr>
              <a:t>Portal to BARDA: </a:t>
            </a:r>
            <a:r>
              <a:rPr lang="en-US" sz="1050" b="1" i="1">
                <a:solidFill>
                  <a:srgbClr val="C00000"/>
                </a:solidFill>
              </a:rPr>
              <a:t>Register to request a </a:t>
            </a:r>
            <a:r>
              <a:rPr lang="en-US" sz="1050" b="1" i="1" err="1">
                <a:solidFill>
                  <a:srgbClr val="C00000"/>
                </a:solidFill>
              </a:rPr>
              <a:t>TechWatch</a:t>
            </a:r>
            <a:r>
              <a:rPr lang="en-US" sz="1050" b="1" i="1">
                <a:solidFill>
                  <a:srgbClr val="C00000"/>
                </a:solidFill>
              </a:rPr>
              <a:t> meeting!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53811B-3F8F-424E-90B6-BA38AB306025}"/>
              </a:ext>
            </a:extLst>
          </p:cNvPr>
          <p:cNvGrpSpPr/>
          <p:nvPr/>
        </p:nvGrpSpPr>
        <p:grpSpPr>
          <a:xfrm>
            <a:off x="573771" y="113797"/>
            <a:ext cx="1110574" cy="1110574"/>
            <a:chOff x="566188" y="131545"/>
            <a:chExt cx="1110574" cy="11105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D2CBC7A-6FAE-4A56-8CF5-262AE4DE18ED}"/>
                </a:ext>
              </a:extLst>
            </p:cNvPr>
            <p:cNvSpPr/>
            <p:nvPr/>
          </p:nvSpPr>
          <p:spPr>
            <a:xfrm>
              <a:off x="566188" y="131545"/>
              <a:ext cx="1110574" cy="11105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EFF947-7A54-4E4D-920D-F4E048832EEF}"/>
                </a:ext>
              </a:extLst>
            </p:cNvPr>
            <p:cNvGrpSpPr/>
            <p:nvPr/>
          </p:nvGrpSpPr>
          <p:grpSpPr>
            <a:xfrm>
              <a:off x="664275" y="229632"/>
              <a:ext cx="914400" cy="914400"/>
              <a:chOff x="280963" y="1491724"/>
              <a:chExt cx="1214009" cy="121400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DCE96D5-5DB0-4D33-8AC7-C4CFC54856E0}"/>
                  </a:ext>
                </a:extLst>
              </p:cNvPr>
              <p:cNvSpPr/>
              <p:nvPr/>
            </p:nvSpPr>
            <p:spPr>
              <a:xfrm>
                <a:off x="280963" y="1491724"/>
                <a:ext cx="1214009" cy="121400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AA9CA86-3317-4F4A-A2AD-152CBBAA3B36}"/>
                  </a:ext>
                </a:extLst>
              </p:cNvPr>
              <p:cNvGrpSpPr/>
              <p:nvPr/>
            </p:nvGrpSpPr>
            <p:grpSpPr>
              <a:xfrm>
                <a:off x="399877" y="1741884"/>
                <a:ext cx="976180" cy="713688"/>
                <a:chOff x="439255" y="1678559"/>
                <a:chExt cx="1184759" cy="866181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3DE96D4C-3E8B-4EF9-801F-4138F8F9D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710"/>
                <a:stretch/>
              </p:blipFill>
              <p:spPr>
                <a:xfrm>
                  <a:off x="439255" y="2294924"/>
                  <a:ext cx="1184759" cy="249816"/>
                </a:xfrm>
                <a:prstGeom prst="rect">
                  <a:avLst/>
                </a:prstGeom>
              </p:spPr>
            </p:pic>
            <p:grpSp>
              <p:nvGrpSpPr>
                <p:cNvPr id="33" name="Graphic 71">
                  <a:extLst>
                    <a:ext uri="{FF2B5EF4-FFF2-40B4-BE49-F238E27FC236}">
                      <a16:creationId xmlns:a16="http://schemas.microsoft.com/office/drawing/2014/main" id="{130C5F02-F63D-4070-9B03-046BFA87D662}"/>
                    </a:ext>
                  </a:extLst>
                </p:cNvPr>
                <p:cNvGrpSpPr/>
                <p:nvPr/>
              </p:nvGrpSpPr>
              <p:grpSpPr>
                <a:xfrm>
                  <a:off x="696400" y="1678559"/>
                  <a:ext cx="670468" cy="679346"/>
                  <a:chOff x="3181353" y="1162049"/>
                  <a:chExt cx="2780531" cy="2817349"/>
                </a:xfrm>
                <a:solidFill>
                  <a:srgbClr val="004D98"/>
                </a:solidFill>
              </p:grpSpPr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B576956D-AA8D-4832-94FD-C2B270AE6566}"/>
                      </a:ext>
                    </a:extLst>
                  </p:cNvPr>
                  <p:cNvSpPr/>
                  <p:nvPr/>
                </p:nvSpPr>
                <p:spPr>
                  <a:xfrm flipV="1">
                    <a:off x="3181353" y="1162049"/>
                    <a:ext cx="2780531" cy="2817349"/>
                  </a:xfrm>
                  <a:custGeom>
                    <a:avLst/>
                    <a:gdLst>
                      <a:gd name="connsiteX0" fmla="*/ 1089915 w 2780531"/>
                      <a:gd name="connsiteY0" fmla="*/ 2803308 h 2817349"/>
                      <a:gd name="connsiteX1" fmla="*/ 767017 w 2780531"/>
                      <a:gd name="connsiteY1" fmla="*/ 2506128 h 2817349"/>
                      <a:gd name="connsiteX2" fmla="*/ 467932 w 2780531"/>
                      <a:gd name="connsiteY2" fmla="*/ 2194660 h 2817349"/>
                      <a:gd name="connsiteX3" fmla="*/ 457455 w 2780531"/>
                      <a:gd name="connsiteY3" fmla="*/ 2115603 h 2817349"/>
                      <a:gd name="connsiteX4" fmla="*/ 556515 w 2780531"/>
                      <a:gd name="connsiteY4" fmla="*/ 1968918 h 2817349"/>
                      <a:gd name="connsiteX5" fmla="*/ 650812 w 2780531"/>
                      <a:gd name="connsiteY5" fmla="*/ 1874620 h 2817349"/>
                      <a:gd name="connsiteX6" fmla="*/ 340297 w 2780531"/>
                      <a:gd name="connsiteY6" fmla="*/ 1562200 h 2817349"/>
                      <a:gd name="connsiteX7" fmla="*/ 13590 w 2780531"/>
                      <a:gd name="connsiteY7" fmla="*/ 1226920 h 2817349"/>
                      <a:gd name="connsiteX8" fmla="*/ 11685 w 2780531"/>
                      <a:gd name="connsiteY8" fmla="*/ 1085950 h 2817349"/>
                      <a:gd name="connsiteX9" fmla="*/ 314580 w 2780531"/>
                      <a:gd name="connsiteY9" fmla="*/ 772578 h 2817349"/>
                      <a:gd name="connsiteX10" fmla="*/ 641287 w 2780531"/>
                      <a:gd name="connsiteY10" fmla="*/ 475398 h 2817349"/>
                      <a:gd name="connsiteX11" fmla="*/ 839407 w 2780531"/>
                      <a:gd name="connsiteY11" fmla="*/ 567790 h 2817349"/>
                      <a:gd name="connsiteX12" fmla="*/ 923227 w 2780531"/>
                      <a:gd name="connsiteY12" fmla="*/ 649705 h 2817349"/>
                      <a:gd name="connsiteX13" fmla="*/ 1239457 w 2780531"/>
                      <a:gd name="connsiteY13" fmla="*/ 334428 h 2817349"/>
                      <a:gd name="connsiteX14" fmla="*/ 1576642 w 2780531"/>
                      <a:gd name="connsiteY14" fmla="*/ 8673 h 2817349"/>
                      <a:gd name="connsiteX15" fmla="*/ 1701420 w 2780531"/>
                      <a:gd name="connsiteY15" fmla="*/ 11530 h 2817349"/>
                      <a:gd name="connsiteX16" fmla="*/ 2312925 w 2780531"/>
                      <a:gd name="connsiteY16" fmla="*/ 629703 h 2817349"/>
                      <a:gd name="connsiteX17" fmla="*/ 2309115 w 2780531"/>
                      <a:gd name="connsiteY17" fmla="*/ 739240 h 2817349"/>
                      <a:gd name="connsiteX18" fmla="*/ 2209102 w 2780531"/>
                      <a:gd name="connsiteY18" fmla="*/ 850683 h 2817349"/>
                      <a:gd name="connsiteX19" fmla="*/ 2122425 w 2780531"/>
                      <a:gd name="connsiteY19" fmla="*/ 936408 h 2817349"/>
                      <a:gd name="connsiteX20" fmla="*/ 2440560 w 2780531"/>
                      <a:gd name="connsiteY20" fmla="*/ 1255495 h 2817349"/>
                      <a:gd name="connsiteX21" fmla="*/ 2769172 w 2780531"/>
                      <a:gd name="connsiteY21" fmla="*/ 1601253 h 2817349"/>
                      <a:gd name="connsiteX22" fmla="*/ 2766315 w 2780531"/>
                      <a:gd name="connsiteY22" fmla="*/ 1720315 h 2817349"/>
                      <a:gd name="connsiteX23" fmla="*/ 2458657 w 2780531"/>
                      <a:gd name="connsiteY23" fmla="*/ 2038450 h 2817349"/>
                      <a:gd name="connsiteX24" fmla="*/ 2130045 w 2780531"/>
                      <a:gd name="connsiteY24" fmla="*/ 2336583 h 2817349"/>
                      <a:gd name="connsiteX25" fmla="*/ 1943355 w 2780531"/>
                      <a:gd name="connsiteY25" fmla="*/ 2243238 h 2817349"/>
                      <a:gd name="connsiteX26" fmla="*/ 1855725 w 2780531"/>
                      <a:gd name="connsiteY26" fmla="*/ 2156560 h 2817349"/>
                      <a:gd name="connsiteX27" fmla="*/ 1533780 w 2780531"/>
                      <a:gd name="connsiteY27" fmla="*/ 2476600 h 2817349"/>
                      <a:gd name="connsiteX28" fmla="*/ 1174687 w 2780531"/>
                      <a:gd name="connsiteY28" fmla="*/ 2807118 h 2817349"/>
                      <a:gd name="connsiteX29" fmla="*/ 1089915 w 2780531"/>
                      <a:gd name="connsiteY29" fmla="*/ 2803308 h 2817349"/>
                      <a:gd name="connsiteX30" fmla="*/ 1187070 w 2780531"/>
                      <a:gd name="connsiteY30" fmla="*/ 2756635 h 2817349"/>
                      <a:gd name="connsiteX31" fmla="*/ 1517587 w 2780531"/>
                      <a:gd name="connsiteY31" fmla="*/ 2437548 h 2817349"/>
                      <a:gd name="connsiteX32" fmla="*/ 1822387 w 2780531"/>
                      <a:gd name="connsiteY32" fmla="*/ 2131795 h 2817349"/>
                      <a:gd name="connsiteX33" fmla="*/ 1479487 w 2780531"/>
                      <a:gd name="connsiteY33" fmla="*/ 1788895 h 2817349"/>
                      <a:gd name="connsiteX34" fmla="*/ 1136587 w 2780531"/>
                      <a:gd name="connsiteY34" fmla="*/ 1445995 h 2817349"/>
                      <a:gd name="connsiteX35" fmla="*/ 820357 w 2780531"/>
                      <a:gd name="connsiteY35" fmla="*/ 1762225 h 2817349"/>
                      <a:gd name="connsiteX36" fmla="*/ 498412 w 2780531"/>
                      <a:gd name="connsiteY36" fmla="*/ 2162275 h 2817349"/>
                      <a:gd name="connsiteX37" fmla="*/ 1079437 w 2780531"/>
                      <a:gd name="connsiteY37" fmla="*/ 2751873 h 2817349"/>
                      <a:gd name="connsiteX38" fmla="*/ 1187070 w 2780531"/>
                      <a:gd name="connsiteY38" fmla="*/ 2756635 h 2817349"/>
                      <a:gd name="connsiteX39" fmla="*/ 2130045 w 2780531"/>
                      <a:gd name="connsiteY39" fmla="*/ 2293720 h 2817349"/>
                      <a:gd name="connsiteX40" fmla="*/ 2729167 w 2780531"/>
                      <a:gd name="connsiteY40" fmla="*/ 1694598 h 2817349"/>
                      <a:gd name="connsiteX41" fmla="*/ 2736787 w 2780531"/>
                      <a:gd name="connsiteY41" fmla="*/ 1637448 h 2817349"/>
                      <a:gd name="connsiteX42" fmla="*/ 2412937 w 2780531"/>
                      <a:gd name="connsiteY42" fmla="*/ 1293595 h 2817349"/>
                      <a:gd name="connsiteX43" fmla="*/ 2093850 w 2780531"/>
                      <a:gd name="connsiteY43" fmla="*/ 974508 h 2817349"/>
                      <a:gd name="connsiteX44" fmla="*/ 1753807 w 2780531"/>
                      <a:gd name="connsiteY44" fmla="*/ 1315503 h 2817349"/>
                      <a:gd name="connsiteX45" fmla="*/ 1412812 w 2780531"/>
                      <a:gd name="connsiteY45" fmla="*/ 1655545 h 2817349"/>
                      <a:gd name="connsiteX46" fmla="*/ 1722375 w 2780531"/>
                      <a:gd name="connsiteY46" fmla="*/ 1966060 h 2817349"/>
                      <a:gd name="connsiteX47" fmla="*/ 2101470 w 2780531"/>
                      <a:gd name="connsiteY47" fmla="*/ 2298483 h 2817349"/>
                      <a:gd name="connsiteX48" fmla="*/ 2130045 w 2780531"/>
                      <a:gd name="connsiteY48" fmla="*/ 2293720 h 2817349"/>
                      <a:gd name="connsiteX49" fmla="*/ 1038480 w 2780531"/>
                      <a:gd name="connsiteY49" fmla="*/ 834490 h 2817349"/>
                      <a:gd name="connsiteX50" fmla="*/ 686055 w 2780531"/>
                      <a:gd name="connsiteY50" fmla="*/ 512545 h 2817349"/>
                      <a:gd name="connsiteX51" fmla="*/ 628905 w 2780531"/>
                      <a:gd name="connsiteY51" fmla="*/ 525880 h 2817349"/>
                      <a:gd name="connsiteX52" fmla="*/ 46927 w 2780531"/>
                      <a:gd name="connsiteY52" fmla="*/ 1109763 h 2817349"/>
                      <a:gd name="connsiteX53" fmla="*/ 36450 w 2780531"/>
                      <a:gd name="connsiteY53" fmla="*/ 1162150 h 2817349"/>
                      <a:gd name="connsiteX54" fmla="*/ 357442 w 2780531"/>
                      <a:gd name="connsiteY54" fmla="*/ 1514575 h 2817349"/>
                      <a:gd name="connsiteX55" fmla="*/ 679387 w 2780531"/>
                      <a:gd name="connsiteY55" fmla="*/ 1836520 h 2817349"/>
                      <a:gd name="connsiteX56" fmla="*/ 1019430 w 2780531"/>
                      <a:gd name="connsiteY56" fmla="*/ 1496478 h 2817349"/>
                      <a:gd name="connsiteX57" fmla="*/ 1360425 w 2780531"/>
                      <a:gd name="connsiteY57" fmla="*/ 1155483 h 2817349"/>
                      <a:gd name="connsiteX58" fmla="*/ 1038480 w 2780531"/>
                      <a:gd name="connsiteY58" fmla="*/ 834490 h 2817349"/>
                      <a:gd name="connsiteX59" fmla="*/ 1498537 w 2780531"/>
                      <a:gd name="connsiteY59" fmla="*/ 1512670 h 2817349"/>
                      <a:gd name="connsiteX60" fmla="*/ 1612837 w 2780531"/>
                      <a:gd name="connsiteY60" fmla="*/ 1398370 h 2817349"/>
                      <a:gd name="connsiteX61" fmla="*/ 1503300 w 2780531"/>
                      <a:gd name="connsiteY61" fmla="*/ 1288833 h 2817349"/>
                      <a:gd name="connsiteX62" fmla="*/ 1393762 w 2780531"/>
                      <a:gd name="connsiteY62" fmla="*/ 1179295 h 2817349"/>
                      <a:gd name="connsiteX63" fmla="*/ 1282320 w 2780531"/>
                      <a:gd name="connsiteY63" fmla="*/ 1290738 h 2817349"/>
                      <a:gd name="connsiteX64" fmla="*/ 1169925 w 2780531"/>
                      <a:gd name="connsiteY64" fmla="*/ 1412658 h 2817349"/>
                      <a:gd name="connsiteX65" fmla="*/ 1379475 w 2780531"/>
                      <a:gd name="connsiteY65" fmla="*/ 1626970 h 2817349"/>
                      <a:gd name="connsiteX66" fmla="*/ 1498537 w 2780531"/>
                      <a:gd name="connsiteY66" fmla="*/ 1512670 h 2817349"/>
                      <a:gd name="connsiteX67" fmla="*/ 1952880 w 2780531"/>
                      <a:gd name="connsiteY67" fmla="*/ 1048803 h 2817349"/>
                      <a:gd name="connsiteX68" fmla="*/ 2274825 w 2780531"/>
                      <a:gd name="connsiteY68" fmla="*/ 708760 h 2817349"/>
                      <a:gd name="connsiteX69" fmla="*/ 2274825 w 2780531"/>
                      <a:gd name="connsiteY69" fmla="*/ 651610 h 2817349"/>
                      <a:gd name="connsiteX70" fmla="*/ 1663320 w 2780531"/>
                      <a:gd name="connsiteY70" fmla="*/ 41058 h 2817349"/>
                      <a:gd name="connsiteX71" fmla="*/ 1610932 w 2780531"/>
                      <a:gd name="connsiteY71" fmla="*/ 41058 h 2817349"/>
                      <a:gd name="connsiteX72" fmla="*/ 1272795 w 2780531"/>
                      <a:gd name="connsiteY72" fmla="*/ 358240 h 2817349"/>
                      <a:gd name="connsiteX73" fmla="*/ 960375 w 2780531"/>
                      <a:gd name="connsiteY73" fmla="*/ 679233 h 2817349"/>
                      <a:gd name="connsiteX74" fmla="*/ 1636650 w 2780531"/>
                      <a:gd name="connsiteY74" fmla="*/ 1360270 h 2817349"/>
                      <a:gd name="connsiteX75" fmla="*/ 1952880 w 2780531"/>
                      <a:gd name="connsiteY75" fmla="*/ 1048803 h 281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2780531" h="2817349">
                        <a:moveTo>
                          <a:pt x="1089915" y="2803308"/>
                        </a:moveTo>
                        <a:cubicBezTo>
                          <a:pt x="1061340" y="2792830"/>
                          <a:pt x="983235" y="2721393"/>
                          <a:pt x="767017" y="2506128"/>
                        </a:cubicBezTo>
                        <a:cubicBezTo>
                          <a:pt x="610807" y="2349918"/>
                          <a:pt x="476505" y="2209900"/>
                          <a:pt x="467932" y="2194660"/>
                        </a:cubicBezTo>
                        <a:cubicBezTo>
                          <a:pt x="458407" y="2175610"/>
                          <a:pt x="454597" y="2150845"/>
                          <a:pt x="457455" y="2115603"/>
                        </a:cubicBezTo>
                        <a:cubicBezTo>
                          <a:pt x="462217" y="2064168"/>
                          <a:pt x="463170" y="2062263"/>
                          <a:pt x="556515" y="1968918"/>
                        </a:cubicBezTo>
                        <a:lnTo>
                          <a:pt x="650812" y="1874620"/>
                        </a:lnTo>
                        <a:lnTo>
                          <a:pt x="340297" y="1562200"/>
                        </a:lnTo>
                        <a:cubicBezTo>
                          <a:pt x="168847" y="1390750"/>
                          <a:pt x="22162" y="1240255"/>
                          <a:pt x="13590" y="1226920"/>
                        </a:cubicBezTo>
                        <a:cubicBezTo>
                          <a:pt x="-5460" y="1198345"/>
                          <a:pt x="-6413" y="1121193"/>
                          <a:pt x="11685" y="1085950"/>
                        </a:cubicBezTo>
                        <a:cubicBezTo>
                          <a:pt x="19305" y="1071663"/>
                          <a:pt x="155512" y="930693"/>
                          <a:pt x="314580" y="772578"/>
                        </a:cubicBezTo>
                        <a:cubicBezTo>
                          <a:pt x="558420" y="530643"/>
                          <a:pt x="608902" y="483970"/>
                          <a:pt x="641287" y="475398"/>
                        </a:cubicBezTo>
                        <a:cubicBezTo>
                          <a:pt x="707962" y="458253"/>
                          <a:pt x="744157" y="475398"/>
                          <a:pt x="839407" y="567790"/>
                        </a:cubicBezTo>
                        <a:lnTo>
                          <a:pt x="923227" y="649705"/>
                        </a:lnTo>
                        <a:lnTo>
                          <a:pt x="1239457" y="334428"/>
                        </a:lnTo>
                        <a:cubicBezTo>
                          <a:pt x="1413765" y="161073"/>
                          <a:pt x="1565212" y="14388"/>
                          <a:pt x="1576642" y="8673"/>
                        </a:cubicBezTo>
                        <a:cubicBezTo>
                          <a:pt x="1605217" y="-5615"/>
                          <a:pt x="1670940" y="-4662"/>
                          <a:pt x="1701420" y="11530"/>
                        </a:cubicBezTo>
                        <a:cubicBezTo>
                          <a:pt x="1740472" y="32485"/>
                          <a:pt x="2301495" y="599223"/>
                          <a:pt x="2312925" y="629703"/>
                        </a:cubicBezTo>
                        <a:cubicBezTo>
                          <a:pt x="2326260" y="666850"/>
                          <a:pt x="2325307" y="708760"/>
                          <a:pt x="2309115" y="739240"/>
                        </a:cubicBezTo>
                        <a:cubicBezTo>
                          <a:pt x="2301495" y="753528"/>
                          <a:pt x="2256727" y="803058"/>
                          <a:pt x="2209102" y="850683"/>
                        </a:cubicBezTo>
                        <a:lnTo>
                          <a:pt x="2122425" y="936408"/>
                        </a:lnTo>
                        <a:lnTo>
                          <a:pt x="2440560" y="1255495"/>
                        </a:lnTo>
                        <a:cubicBezTo>
                          <a:pt x="2615820" y="1430755"/>
                          <a:pt x="2764410" y="1586965"/>
                          <a:pt x="2769172" y="1601253"/>
                        </a:cubicBezTo>
                        <a:cubicBezTo>
                          <a:pt x="2783460" y="1638400"/>
                          <a:pt x="2782507" y="1689835"/>
                          <a:pt x="2766315" y="1720315"/>
                        </a:cubicBezTo>
                        <a:cubicBezTo>
                          <a:pt x="2758695" y="1734603"/>
                          <a:pt x="2620582" y="1877478"/>
                          <a:pt x="2458657" y="2038450"/>
                        </a:cubicBezTo>
                        <a:cubicBezTo>
                          <a:pt x="2207197" y="2288005"/>
                          <a:pt x="2160525" y="2330868"/>
                          <a:pt x="2130045" y="2336583"/>
                        </a:cubicBezTo>
                        <a:cubicBezTo>
                          <a:pt x="2065275" y="2348965"/>
                          <a:pt x="2037652" y="2334678"/>
                          <a:pt x="1943355" y="2243238"/>
                        </a:cubicBezTo>
                        <a:lnTo>
                          <a:pt x="1855725" y="2156560"/>
                        </a:lnTo>
                        <a:lnTo>
                          <a:pt x="1533780" y="2476600"/>
                        </a:lnTo>
                        <a:cubicBezTo>
                          <a:pt x="1264222" y="2746158"/>
                          <a:pt x="1207072" y="2798545"/>
                          <a:pt x="1174687" y="2807118"/>
                        </a:cubicBezTo>
                        <a:cubicBezTo>
                          <a:pt x="1128967" y="2819500"/>
                          <a:pt x="1135635" y="2819500"/>
                          <a:pt x="1089915" y="2803308"/>
                        </a:cubicBezTo>
                        <a:close/>
                        <a:moveTo>
                          <a:pt x="1187070" y="2756635"/>
                        </a:moveTo>
                        <a:cubicBezTo>
                          <a:pt x="1201357" y="2749015"/>
                          <a:pt x="1349947" y="2605188"/>
                          <a:pt x="1517587" y="2437548"/>
                        </a:cubicBezTo>
                        <a:lnTo>
                          <a:pt x="1822387" y="2131795"/>
                        </a:lnTo>
                        <a:lnTo>
                          <a:pt x="1479487" y="1788895"/>
                        </a:lnTo>
                        <a:lnTo>
                          <a:pt x="1136587" y="1445995"/>
                        </a:lnTo>
                        <a:lnTo>
                          <a:pt x="820357" y="1762225"/>
                        </a:lnTo>
                        <a:cubicBezTo>
                          <a:pt x="490792" y="2091790"/>
                          <a:pt x="481267" y="2104173"/>
                          <a:pt x="498412" y="2162275"/>
                        </a:cubicBezTo>
                        <a:cubicBezTo>
                          <a:pt x="506032" y="2187040"/>
                          <a:pt x="1034670" y="2723298"/>
                          <a:pt x="1079437" y="2751873"/>
                        </a:cubicBezTo>
                        <a:cubicBezTo>
                          <a:pt x="1113727" y="2773780"/>
                          <a:pt x="1151827" y="2774733"/>
                          <a:pt x="1187070" y="2756635"/>
                        </a:cubicBezTo>
                        <a:close/>
                        <a:moveTo>
                          <a:pt x="2130045" y="2293720"/>
                        </a:moveTo>
                        <a:cubicBezTo>
                          <a:pt x="2151952" y="2293720"/>
                          <a:pt x="2712022" y="1733650"/>
                          <a:pt x="2729167" y="1694598"/>
                        </a:cubicBezTo>
                        <a:cubicBezTo>
                          <a:pt x="2736787" y="1677453"/>
                          <a:pt x="2739645" y="1651735"/>
                          <a:pt x="2736787" y="1637448"/>
                        </a:cubicBezTo>
                        <a:cubicBezTo>
                          <a:pt x="2732977" y="1620303"/>
                          <a:pt x="2625345" y="1505050"/>
                          <a:pt x="2412937" y="1293595"/>
                        </a:cubicBezTo>
                        <a:lnTo>
                          <a:pt x="2093850" y="974508"/>
                        </a:lnTo>
                        <a:lnTo>
                          <a:pt x="1753807" y="1315503"/>
                        </a:lnTo>
                        <a:lnTo>
                          <a:pt x="1412812" y="1655545"/>
                        </a:lnTo>
                        <a:lnTo>
                          <a:pt x="1722375" y="1966060"/>
                        </a:lnTo>
                        <a:cubicBezTo>
                          <a:pt x="2013840" y="2258478"/>
                          <a:pt x="2070990" y="2308960"/>
                          <a:pt x="2101470" y="2298483"/>
                        </a:cubicBezTo>
                        <a:cubicBezTo>
                          <a:pt x="2109090" y="2295625"/>
                          <a:pt x="2121472" y="2293720"/>
                          <a:pt x="2130045" y="2293720"/>
                        </a:cubicBezTo>
                        <a:close/>
                        <a:moveTo>
                          <a:pt x="1038480" y="834490"/>
                        </a:moveTo>
                        <a:cubicBezTo>
                          <a:pt x="747015" y="543025"/>
                          <a:pt x="713677" y="512545"/>
                          <a:pt x="686055" y="512545"/>
                        </a:cubicBezTo>
                        <a:cubicBezTo>
                          <a:pt x="668910" y="512545"/>
                          <a:pt x="643192" y="518260"/>
                          <a:pt x="628905" y="525880"/>
                        </a:cubicBezTo>
                        <a:cubicBezTo>
                          <a:pt x="597472" y="543025"/>
                          <a:pt x="62167" y="1080235"/>
                          <a:pt x="46927" y="1109763"/>
                        </a:cubicBezTo>
                        <a:cubicBezTo>
                          <a:pt x="41212" y="1121193"/>
                          <a:pt x="36450" y="1144053"/>
                          <a:pt x="36450" y="1162150"/>
                        </a:cubicBezTo>
                        <a:cubicBezTo>
                          <a:pt x="36450" y="1189773"/>
                          <a:pt x="65977" y="1223110"/>
                          <a:pt x="357442" y="1514575"/>
                        </a:cubicBezTo>
                        <a:lnTo>
                          <a:pt x="679387" y="1836520"/>
                        </a:lnTo>
                        <a:lnTo>
                          <a:pt x="1019430" y="1496478"/>
                        </a:lnTo>
                        <a:lnTo>
                          <a:pt x="1360425" y="1155483"/>
                        </a:lnTo>
                        <a:lnTo>
                          <a:pt x="1038480" y="834490"/>
                        </a:lnTo>
                        <a:close/>
                        <a:moveTo>
                          <a:pt x="1498537" y="1512670"/>
                        </a:moveTo>
                        <a:lnTo>
                          <a:pt x="1612837" y="1398370"/>
                        </a:lnTo>
                        <a:lnTo>
                          <a:pt x="1503300" y="1288833"/>
                        </a:lnTo>
                        <a:lnTo>
                          <a:pt x="1393762" y="1179295"/>
                        </a:lnTo>
                        <a:lnTo>
                          <a:pt x="1282320" y="1290738"/>
                        </a:lnTo>
                        <a:cubicBezTo>
                          <a:pt x="1220407" y="1352650"/>
                          <a:pt x="1169925" y="1406943"/>
                          <a:pt x="1169925" y="1412658"/>
                        </a:cubicBezTo>
                        <a:cubicBezTo>
                          <a:pt x="1169925" y="1422183"/>
                          <a:pt x="1369950" y="1626970"/>
                          <a:pt x="1379475" y="1626970"/>
                        </a:cubicBezTo>
                        <a:cubicBezTo>
                          <a:pt x="1382332" y="1626970"/>
                          <a:pt x="1435672" y="1575535"/>
                          <a:pt x="1498537" y="1512670"/>
                        </a:cubicBezTo>
                        <a:close/>
                        <a:moveTo>
                          <a:pt x="1952880" y="1048803"/>
                        </a:moveTo>
                        <a:cubicBezTo>
                          <a:pt x="2125282" y="875448"/>
                          <a:pt x="2269110" y="724000"/>
                          <a:pt x="2274825" y="708760"/>
                        </a:cubicBezTo>
                        <a:cubicBezTo>
                          <a:pt x="2281492" y="689710"/>
                          <a:pt x="2281492" y="672565"/>
                          <a:pt x="2274825" y="651610"/>
                        </a:cubicBezTo>
                        <a:cubicBezTo>
                          <a:pt x="2261490" y="610653"/>
                          <a:pt x="1699515" y="49630"/>
                          <a:pt x="1663320" y="41058"/>
                        </a:cubicBezTo>
                        <a:cubicBezTo>
                          <a:pt x="1648080" y="37248"/>
                          <a:pt x="1625220" y="37248"/>
                          <a:pt x="1610932" y="41058"/>
                        </a:cubicBezTo>
                        <a:cubicBezTo>
                          <a:pt x="1592835" y="44868"/>
                          <a:pt x="1476630" y="154405"/>
                          <a:pt x="1272795" y="358240"/>
                        </a:cubicBezTo>
                        <a:cubicBezTo>
                          <a:pt x="1100392" y="529690"/>
                          <a:pt x="960375" y="673518"/>
                          <a:pt x="960375" y="679233"/>
                        </a:cubicBezTo>
                        <a:cubicBezTo>
                          <a:pt x="960375" y="688758"/>
                          <a:pt x="1627125" y="1360270"/>
                          <a:pt x="1636650" y="1360270"/>
                        </a:cubicBezTo>
                        <a:cubicBezTo>
                          <a:pt x="1639507" y="1360270"/>
                          <a:pt x="1781430" y="1220253"/>
                          <a:pt x="1952880" y="1048803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14C09C2C-6F4F-4A8D-9A5E-60CBAF65489A}"/>
                      </a:ext>
                    </a:extLst>
                  </p:cNvPr>
                  <p:cNvSpPr/>
                  <p:nvPr/>
                </p:nvSpPr>
                <p:spPr>
                  <a:xfrm flipV="1">
                    <a:off x="4332795" y="1469887"/>
                    <a:ext cx="362696" cy="466775"/>
                  </a:xfrm>
                  <a:custGeom>
                    <a:avLst/>
                    <a:gdLst>
                      <a:gd name="connsiteX0" fmla="*/ 101405 w 362696"/>
                      <a:gd name="connsiteY0" fmla="*/ 436673 h 466775"/>
                      <a:gd name="connsiteX1" fmla="*/ 140457 w 362696"/>
                      <a:gd name="connsiteY1" fmla="*/ 306180 h 466775"/>
                      <a:gd name="connsiteX2" fmla="*/ 49017 w 362696"/>
                      <a:gd name="connsiteY2" fmla="*/ 183308 h 466775"/>
                      <a:gd name="connsiteX3" fmla="*/ 13775 w 362696"/>
                      <a:gd name="connsiteY3" fmla="*/ 107108 h 466775"/>
                      <a:gd name="connsiteX4" fmla="*/ 28062 w 362696"/>
                      <a:gd name="connsiteY4" fmla="*/ 78533 h 466775"/>
                      <a:gd name="connsiteX5" fmla="*/ 84260 w 362696"/>
                      <a:gd name="connsiteY5" fmla="*/ 72818 h 466775"/>
                      <a:gd name="connsiteX6" fmla="*/ 341435 w 362696"/>
                      <a:gd name="connsiteY6" fmla="*/ 29003 h 466775"/>
                      <a:gd name="connsiteX7" fmla="*/ 361437 w 362696"/>
                      <a:gd name="connsiteY7" fmla="*/ 14715 h 466775"/>
                      <a:gd name="connsiteX8" fmla="*/ 227135 w 362696"/>
                      <a:gd name="connsiteY8" fmla="*/ 184260 h 466775"/>
                      <a:gd name="connsiteX9" fmla="*/ 191892 w 362696"/>
                      <a:gd name="connsiteY9" fmla="*/ 195690 h 466775"/>
                      <a:gd name="connsiteX10" fmla="*/ 196655 w 362696"/>
                      <a:gd name="connsiteY10" fmla="*/ 244268 h 466775"/>
                      <a:gd name="connsiteX11" fmla="*/ 190940 w 362696"/>
                      <a:gd name="connsiteY11" fmla="*/ 333803 h 466775"/>
                      <a:gd name="connsiteX12" fmla="*/ 90927 w 362696"/>
                      <a:gd name="connsiteY12" fmla="*/ 461438 h 466775"/>
                      <a:gd name="connsiteX13" fmla="*/ 101405 w 362696"/>
                      <a:gd name="connsiteY13" fmla="*/ 436673 h 466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62696" h="466775">
                        <a:moveTo>
                          <a:pt x="101405" y="436673"/>
                        </a:moveTo>
                        <a:cubicBezTo>
                          <a:pt x="138552" y="394763"/>
                          <a:pt x="146172" y="369045"/>
                          <a:pt x="140457" y="306180"/>
                        </a:cubicBezTo>
                        <a:cubicBezTo>
                          <a:pt x="133790" y="244268"/>
                          <a:pt x="110930" y="212835"/>
                          <a:pt x="49017" y="183308"/>
                        </a:cubicBezTo>
                        <a:cubicBezTo>
                          <a:pt x="-2418" y="158543"/>
                          <a:pt x="-14800" y="130920"/>
                          <a:pt x="13775" y="107108"/>
                        </a:cubicBezTo>
                        <a:cubicBezTo>
                          <a:pt x="21395" y="100440"/>
                          <a:pt x="28062" y="88058"/>
                          <a:pt x="28062" y="78533"/>
                        </a:cubicBezTo>
                        <a:cubicBezTo>
                          <a:pt x="28062" y="49958"/>
                          <a:pt x="57590" y="47100"/>
                          <a:pt x="84260" y="72818"/>
                        </a:cubicBezTo>
                        <a:cubicBezTo>
                          <a:pt x="161412" y="146160"/>
                          <a:pt x="293810" y="124253"/>
                          <a:pt x="341435" y="29003"/>
                        </a:cubicBezTo>
                        <a:cubicBezTo>
                          <a:pt x="360485" y="-10050"/>
                          <a:pt x="361437" y="-10050"/>
                          <a:pt x="361437" y="14715"/>
                        </a:cubicBezTo>
                        <a:cubicBezTo>
                          <a:pt x="361437" y="76628"/>
                          <a:pt x="290952" y="165210"/>
                          <a:pt x="227135" y="184260"/>
                        </a:cubicBezTo>
                        <a:lnTo>
                          <a:pt x="191892" y="195690"/>
                        </a:lnTo>
                        <a:lnTo>
                          <a:pt x="196655" y="244268"/>
                        </a:lnTo>
                        <a:cubicBezTo>
                          <a:pt x="199512" y="270938"/>
                          <a:pt x="196655" y="310943"/>
                          <a:pt x="190940" y="333803"/>
                        </a:cubicBezTo>
                        <a:cubicBezTo>
                          <a:pt x="179510" y="375713"/>
                          <a:pt x="127122" y="442388"/>
                          <a:pt x="90927" y="461438"/>
                        </a:cubicBezTo>
                        <a:cubicBezTo>
                          <a:pt x="76640" y="469058"/>
                          <a:pt x="79497" y="462390"/>
                          <a:pt x="101405" y="436673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D6114440-8330-4B11-9235-6BDC6CC228A9}"/>
                      </a:ext>
                    </a:extLst>
                  </p:cNvPr>
                  <p:cNvSpPr/>
                  <p:nvPr/>
                </p:nvSpPr>
                <p:spPr>
                  <a:xfrm flipV="1">
                    <a:off x="3933480" y="1475515"/>
                    <a:ext cx="371486" cy="477999"/>
                  </a:xfrm>
                  <a:custGeom>
                    <a:avLst/>
                    <a:gdLst>
                      <a:gd name="connsiteX0" fmla="*/ 239155 w 371486"/>
                      <a:gd name="connsiteY0" fmla="*/ 452585 h 477999"/>
                      <a:gd name="connsiteX1" fmla="*/ 167718 w 371486"/>
                      <a:gd name="connsiteY1" fmla="*/ 276372 h 477999"/>
                      <a:gd name="connsiteX2" fmla="*/ 168670 w 371486"/>
                      <a:gd name="connsiteY2" fmla="*/ 213507 h 477999"/>
                      <a:gd name="connsiteX3" fmla="*/ 126760 w 371486"/>
                      <a:gd name="connsiteY3" fmla="*/ 196362 h 477999"/>
                      <a:gd name="connsiteX4" fmla="*/ -875 w 371486"/>
                      <a:gd name="connsiteY4" fmla="*/ 8720 h 477999"/>
                      <a:gd name="connsiteX5" fmla="*/ 13413 w 371486"/>
                      <a:gd name="connsiteY5" fmla="*/ 22055 h 477999"/>
                      <a:gd name="connsiteX6" fmla="*/ 172480 w 371486"/>
                      <a:gd name="connsiteY6" fmla="*/ 133497 h 477999"/>
                      <a:gd name="connsiteX7" fmla="*/ 291543 w 371486"/>
                      <a:gd name="connsiteY7" fmla="*/ 79205 h 477999"/>
                      <a:gd name="connsiteX8" fmla="*/ 342025 w 371486"/>
                      <a:gd name="connsiteY8" fmla="*/ 105875 h 477999"/>
                      <a:gd name="connsiteX9" fmla="*/ 356313 w 371486"/>
                      <a:gd name="connsiteY9" fmla="*/ 129687 h 477999"/>
                      <a:gd name="connsiteX10" fmla="*/ 370600 w 371486"/>
                      <a:gd name="connsiteY10" fmla="*/ 157310 h 477999"/>
                      <a:gd name="connsiteX11" fmla="*/ 341073 w 371486"/>
                      <a:gd name="connsiteY11" fmla="*/ 185885 h 477999"/>
                      <a:gd name="connsiteX12" fmla="*/ 231535 w 371486"/>
                      <a:gd name="connsiteY12" fmla="*/ 283040 h 477999"/>
                      <a:gd name="connsiteX13" fmla="*/ 264873 w 371486"/>
                      <a:gd name="connsiteY13" fmla="*/ 456395 h 477999"/>
                      <a:gd name="connsiteX14" fmla="*/ 239155 w 371486"/>
                      <a:gd name="connsiteY14" fmla="*/ 452585 h 477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1486" h="477999">
                        <a:moveTo>
                          <a:pt x="239155" y="452585"/>
                        </a:moveTo>
                        <a:cubicBezTo>
                          <a:pt x="192483" y="413532"/>
                          <a:pt x="166765" y="348762"/>
                          <a:pt x="167718" y="276372"/>
                        </a:cubicBezTo>
                        <a:lnTo>
                          <a:pt x="168670" y="213507"/>
                        </a:lnTo>
                        <a:lnTo>
                          <a:pt x="126760" y="196362"/>
                        </a:lnTo>
                        <a:cubicBezTo>
                          <a:pt x="56275" y="167787"/>
                          <a:pt x="-1827" y="81110"/>
                          <a:pt x="-875" y="8720"/>
                        </a:cubicBezTo>
                        <a:cubicBezTo>
                          <a:pt x="78" y="-9378"/>
                          <a:pt x="2935" y="-5568"/>
                          <a:pt x="13413" y="22055"/>
                        </a:cubicBezTo>
                        <a:cubicBezTo>
                          <a:pt x="38178" y="93492"/>
                          <a:pt x="96280" y="133497"/>
                          <a:pt x="172480" y="133497"/>
                        </a:cubicBezTo>
                        <a:cubicBezTo>
                          <a:pt x="213438" y="133497"/>
                          <a:pt x="268683" y="107780"/>
                          <a:pt x="291543" y="79205"/>
                        </a:cubicBezTo>
                        <a:cubicBezTo>
                          <a:pt x="305830" y="60155"/>
                          <a:pt x="342025" y="79205"/>
                          <a:pt x="342025" y="105875"/>
                        </a:cubicBezTo>
                        <a:cubicBezTo>
                          <a:pt x="342025" y="116352"/>
                          <a:pt x="348693" y="126830"/>
                          <a:pt x="356313" y="129687"/>
                        </a:cubicBezTo>
                        <a:cubicBezTo>
                          <a:pt x="363933" y="133497"/>
                          <a:pt x="370600" y="145880"/>
                          <a:pt x="370600" y="157310"/>
                        </a:cubicBezTo>
                        <a:cubicBezTo>
                          <a:pt x="370600" y="174455"/>
                          <a:pt x="363933" y="181122"/>
                          <a:pt x="341073" y="185885"/>
                        </a:cubicBezTo>
                        <a:cubicBezTo>
                          <a:pt x="303925" y="194457"/>
                          <a:pt x="247728" y="243987"/>
                          <a:pt x="231535" y="283040"/>
                        </a:cubicBezTo>
                        <a:cubicBezTo>
                          <a:pt x="206770" y="340190"/>
                          <a:pt x="221058" y="412580"/>
                          <a:pt x="264873" y="456395"/>
                        </a:cubicBezTo>
                        <a:cubicBezTo>
                          <a:pt x="292495" y="484017"/>
                          <a:pt x="273445" y="481160"/>
                          <a:pt x="239155" y="452585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24AB1900-E484-468E-8534-212E7F02654B}"/>
                      </a:ext>
                    </a:extLst>
                  </p:cNvPr>
                  <p:cNvSpPr/>
                  <p:nvPr/>
                </p:nvSpPr>
                <p:spPr>
                  <a:xfrm flipV="1">
                    <a:off x="4205089" y="1656306"/>
                    <a:ext cx="227512" cy="62551"/>
                  </a:xfrm>
                  <a:custGeom>
                    <a:avLst/>
                    <a:gdLst>
                      <a:gd name="connsiteX0" fmla="*/ 24507 w 227512"/>
                      <a:gd name="connsiteY0" fmla="*/ 44542 h 62551"/>
                      <a:gd name="connsiteX1" fmla="*/ 11172 w 227512"/>
                      <a:gd name="connsiteY1" fmla="*/ 11204 h 62551"/>
                      <a:gd name="connsiteX2" fmla="*/ 54987 w 227512"/>
                      <a:gd name="connsiteY2" fmla="*/ 3584 h 62551"/>
                      <a:gd name="connsiteX3" fmla="*/ 167382 w 227512"/>
                      <a:gd name="connsiteY3" fmla="*/ 2632 h 62551"/>
                      <a:gd name="connsiteX4" fmla="*/ 206435 w 227512"/>
                      <a:gd name="connsiteY4" fmla="*/ 12157 h 62551"/>
                      <a:gd name="connsiteX5" fmla="*/ 226437 w 227512"/>
                      <a:gd name="connsiteY5" fmla="*/ 31207 h 62551"/>
                      <a:gd name="connsiteX6" fmla="*/ 191195 w 227512"/>
                      <a:gd name="connsiteY6" fmla="*/ 46447 h 62551"/>
                      <a:gd name="connsiteX7" fmla="*/ 24507 w 227512"/>
                      <a:gd name="connsiteY7" fmla="*/ 44542 h 62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7512" h="62551">
                        <a:moveTo>
                          <a:pt x="24507" y="44542"/>
                        </a:moveTo>
                        <a:cubicBezTo>
                          <a:pt x="-6925" y="29302"/>
                          <a:pt x="-6925" y="28349"/>
                          <a:pt x="11172" y="11204"/>
                        </a:cubicBezTo>
                        <a:cubicBezTo>
                          <a:pt x="25460" y="-4036"/>
                          <a:pt x="33080" y="-4988"/>
                          <a:pt x="54987" y="3584"/>
                        </a:cubicBezTo>
                        <a:cubicBezTo>
                          <a:pt x="89277" y="15967"/>
                          <a:pt x="142617" y="15967"/>
                          <a:pt x="167382" y="2632"/>
                        </a:cubicBezTo>
                        <a:cubicBezTo>
                          <a:pt x="183575" y="-5941"/>
                          <a:pt x="190242" y="-4036"/>
                          <a:pt x="206435" y="12157"/>
                        </a:cubicBezTo>
                        <a:lnTo>
                          <a:pt x="226437" y="31207"/>
                        </a:lnTo>
                        <a:lnTo>
                          <a:pt x="191195" y="46447"/>
                        </a:lnTo>
                        <a:cubicBezTo>
                          <a:pt x="146427" y="65497"/>
                          <a:pt x="64512" y="64544"/>
                          <a:pt x="24507" y="44542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F651D5B-AA2F-4BC9-86AF-83BF17EA6075}"/>
                      </a:ext>
                    </a:extLst>
                  </p:cNvPr>
                  <p:cNvSpPr/>
                  <p:nvPr/>
                </p:nvSpPr>
                <p:spPr>
                  <a:xfrm flipV="1">
                    <a:off x="4114466" y="1842113"/>
                    <a:ext cx="124049" cy="190658"/>
                  </a:xfrm>
                  <a:custGeom>
                    <a:avLst/>
                    <a:gdLst>
                      <a:gd name="connsiteX0" fmla="*/ -940 w 124049"/>
                      <a:gd name="connsiteY0" fmla="*/ 161577 h 190658"/>
                      <a:gd name="connsiteX1" fmla="*/ 17157 w 124049"/>
                      <a:gd name="connsiteY1" fmla="*/ 93949 h 190658"/>
                      <a:gd name="connsiteX2" fmla="*/ 114312 w 124049"/>
                      <a:gd name="connsiteY2" fmla="*/ -1301 h 190658"/>
                      <a:gd name="connsiteX3" fmla="*/ 94310 w 124049"/>
                      <a:gd name="connsiteY3" fmla="*/ 68232 h 190658"/>
                      <a:gd name="connsiteX4" fmla="*/ 54305 w 124049"/>
                      <a:gd name="connsiteY4" fmla="*/ 139669 h 190658"/>
                      <a:gd name="connsiteX5" fmla="*/ 20967 w 124049"/>
                      <a:gd name="connsiteY5" fmla="*/ 187294 h 190658"/>
                      <a:gd name="connsiteX6" fmla="*/ -940 w 124049"/>
                      <a:gd name="connsiteY6" fmla="*/ 161577 h 190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49" h="190658">
                        <a:moveTo>
                          <a:pt x="-940" y="161577"/>
                        </a:moveTo>
                        <a:cubicBezTo>
                          <a:pt x="-940" y="145384"/>
                          <a:pt x="7632" y="114904"/>
                          <a:pt x="17157" y="93949"/>
                        </a:cubicBezTo>
                        <a:cubicBezTo>
                          <a:pt x="35255" y="52039"/>
                          <a:pt x="99072" y="-9873"/>
                          <a:pt x="114312" y="-1301"/>
                        </a:cubicBezTo>
                        <a:cubicBezTo>
                          <a:pt x="131457" y="10129"/>
                          <a:pt x="122885" y="40609"/>
                          <a:pt x="94310" y="68232"/>
                        </a:cubicBezTo>
                        <a:cubicBezTo>
                          <a:pt x="79070" y="84424"/>
                          <a:pt x="60972" y="115857"/>
                          <a:pt x="54305" y="139669"/>
                        </a:cubicBezTo>
                        <a:cubicBezTo>
                          <a:pt x="45732" y="173007"/>
                          <a:pt x="38112" y="183484"/>
                          <a:pt x="20967" y="187294"/>
                        </a:cubicBezTo>
                        <a:cubicBezTo>
                          <a:pt x="1917" y="191104"/>
                          <a:pt x="-940" y="187294"/>
                          <a:pt x="-940" y="161577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A0223A2-EF10-4382-9EA7-CC48BD78B511}"/>
                      </a:ext>
                    </a:extLst>
                  </p:cNvPr>
                  <p:cNvSpPr/>
                  <p:nvPr/>
                </p:nvSpPr>
                <p:spPr>
                  <a:xfrm flipV="1">
                    <a:off x="4395184" y="1842006"/>
                    <a:ext cx="124297" cy="192164"/>
                  </a:xfrm>
                  <a:custGeom>
                    <a:avLst/>
                    <a:gdLst>
                      <a:gd name="connsiteX0" fmla="*/ 92409 w 124297"/>
                      <a:gd name="connsiteY0" fmla="*/ 184884 h 192164"/>
                      <a:gd name="connsiteX1" fmla="*/ 70501 w 124297"/>
                      <a:gd name="connsiteY1" fmla="*/ 157261 h 192164"/>
                      <a:gd name="connsiteX2" fmla="*/ 19066 w 124297"/>
                      <a:gd name="connsiteY2" fmla="*/ 62964 h 192164"/>
                      <a:gd name="connsiteX3" fmla="*/ 16 w 124297"/>
                      <a:gd name="connsiteY3" fmla="*/ 20101 h 192164"/>
                      <a:gd name="connsiteX4" fmla="*/ 40974 w 124297"/>
                      <a:gd name="connsiteY4" fmla="*/ 14386 h 192164"/>
                      <a:gd name="connsiteX5" fmla="*/ 120984 w 124297"/>
                      <a:gd name="connsiteY5" fmla="*/ 149641 h 192164"/>
                      <a:gd name="connsiteX6" fmla="*/ 92409 w 124297"/>
                      <a:gd name="connsiteY6" fmla="*/ 184884 h 19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297" h="192164">
                        <a:moveTo>
                          <a:pt x="92409" y="184884"/>
                        </a:moveTo>
                        <a:cubicBezTo>
                          <a:pt x="79074" y="180121"/>
                          <a:pt x="70501" y="168691"/>
                          <a:pt x="70501" y="157261"/>
                        </a:cubicBezTo>
                        <a:cubicBezTo>
                          <a:pt x="70501" y="130591"/>
                          <a:pt x="48594" y="90586"/>
                          <a:pt x="19066" y="62964"/>
                        </a:cubicBezTo>
                        <a:cubicBezTo>
                          <a:pt x="969" y="45819"/>
                          <a:pt x="-3794" y="33436"/>
                          <a:pt x="16" y="20101"/>
                        </a:cubicBezTo>
                        <a:cubicBezTo>
                          <a:pt x="8589" y="-8474"/>
                          <a:pt x="9541" y="-8474"/>
                          <a:pt x="40974" y="14386"/>
                        </a:cubicBezTo>
                        <a:cubicBezTo>
                          <a:pt x="77169" y="39151"/>
                          <a:pt x="114316" y="102016"/>
                          <a:pt x="120984" y="149641"/>
                        </a:cubicBezTo>
                        <a:cubicBezTo>
                          <a:pt x="126699" y="190599"/>
                          <a:pt x="121936" y="196314"/>
                          <a:pt x="92409" y="184884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B8D3D6C-BE2D-47C7-BF77-57E41A28B8FC}"/>
                      </a:ext>
                    </a:extLst>
                  </p:cNvPr>
                  <p:cNvSpPr/>
                  <p:nvPr/>
                </p:nvSpPr>
                <p:spPr>
                  <a:xfrm flipV="1">
                    <a:off x="4029685" y="1889664"/>
                    <a:ext cx="564861" cy="279048"/>
                  </a:xfrm>
                  <a:custGeom>
                    <a:avLst/>
                    <a:gdLst>
                      <a:gd name="connsiteX0" fmla="*/ 308503 w 564861"/>
                      <a:gd name="connsiteY0" fmla="*/ 274764 h 279048"/>
                      <a:gd name="connsiteX1" fmla="*/ 266593 w 564861"/>
                      <a:gd name="connsiteY1" fmla="*/ 268097 h 279048"/>
                      <a:gd name="connsiteX2" fmla="*/ 231351 w 564861"/>
                      <a:gd name="connsiteY2" fmla="*/ 268097 h 279048"/>
                      <a:gd name="connsiteX3" fmla="*/ 234208 w 564861"/>
                      <a:gd name="connsiteY3" fmla="*/ 225234 h 279048"/>
                      <a:gd name="connsiteX4" fmla="*/ 195156 w 564861"/>
                      <a:gd name="connsiteY4" fmla="*/ 85217 h 279048"/>
                      <a:gd name="connsiteX5" fmla="*/ 14180 w 564861"/>
                      <a:gd name="connsiteY5" fmla="*/ 35687 h 279048"/>
                      <a:gd name="connsiteX6" fmla="*/ 12275 w 564861"/>
                      <a:gd name="connsiteY6" fmla="*/ 29972 h 279048"/>
                      <a:gd name="connsiteX7" fmla="*/ 258021 w 564861"/>
                      <a:gd name="connsiteY7" fmla="*/ 47117 h 279048"/>
                      <a:gd name="connsiteX8" fmla="*/ 288501 w 564861"/>
                      <a:gd name="connsiteY8" fmla="*/ 69977 h 279048"/>
                      <a:gd name="connsiteX9" fmla="*/ 320886 w 564861"/>
                      <a:gd name="connsiteY9" fmla="*/ 43307 h 279048"/>
                      <a:gd name="connsiteX10" fmla="*/ 550438 w 564861"/>
                      <a:gd name="connsiteY10" fmla="*/ 20447 h 279048"/>
                      <a:gd name="connsiteX11" fmla="*/ 520911 w 564861"/>
                      <a:gd name="connsiteY11" fmla="*/ 28067 h 279048"/>
                      <a:gd name="connsiteX12" fmla="*/ 353271 w 564861"/>
                      <a:gd name="connsiteY12" fmla="*/ 114744 h 279048"/>
                      <a:gd name="connsiteX13" fmla="*/ 344698 w 564861"/>
                      <a:gd name="connsiteY13" fmla="*/ 241427 h 279048"/>
                      <a:gd name="connsiteX14" fmla="*/ 333268 w 564861"/>
                      <a:gd name="connsiteY14" fmla="*/ 271907 h 279048"/>
                      <a:gd name="connsiteX15" fmla="*/ 308503 w 564861"/>
                      <a:gd name="connsiteY15" fmla="*/ 274764 h 279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64861" h="279048">
                        <a:moveTo>
                          <a:pt x="308503" y="274764"/>
                        </a:moveTo>
                        <a:cubicBezTo>
                          <a:pt x="304693" y="271907"/>
                          <a:pt x="285643" y="269049"/>
                          <a:pt x="266593" y="268097"/>
                        </a:cubicBezTo>
                        <a:lnTo>
                          <a:pt x="231351" y="268097"/>
                        </a:lnTo>
                        <a:lnTo>
                          <a:pt x="234208" y="225234"/>
                        </a:lnTo>
                        <a:cubicBezTo>
                          <a:pt x="238971" y="159512"/>
                          <a:pt x="228493" y="123317"/>
                          <a:pt x="195156" y="85217"/>
                        </a:cubicBezTo>
                        <a:cubicBezTo>
                          <a:pt x="147531" y="30924"/>
                          <a:pt x="68473" y="9017"/>
                          <a:pt x="14180" y="35687"/>
                        </a:cubicBezTo>
                        <a:cubicBezTo>
                          <a:pt x="-5822" y="45212"/>
                          <a:pt x="-5822" y="45212"/>
                          <a:pt x="12275" y="29972"/>
                        </a:cubicBezTo>
                        <a:cubicBezTo>
                          <a:pt x="72283" y="-18606"/>
                          <a:pt x="181821" y="-10986"/>
                          <a:pt x="258021" y="47117"/>
                        </a:cubicBezTo>
                        <a:lnTo>
                          <a:pt x="288501" y="69977"/>
                        </a:lnTo>
                        <a:lnTo>
                          <a:pt x="320886" y="43307"/>
                        </a:lnTo>
                        <a:cubicBezTo>
                          <a:pt x="378036" y="-4318"/>
                          <a:pt x="486621" y="-14796"/>
                          <a:pt x="550438" y="20447"/>
                        </a:cubicBezTo>
                        <a:cubicBezTo>
                          <a:pt x="572346" y="32829"/>
                          <a:pt x="570441" y="32829"/>
                          <a:pt x="520911" y="28067"/>
                        </a:cubicBezTo>
                        <a:cubicBezTo>
                          <a:pt x="447568" y="20447"/>
                          <a:pt x="385656" y="52832"/>
                          <a:pt x="353271" y="114744"/>
                        </a:cubicBezTo>
                        <a:cubicBezTo>
                          <a:pt x="338031" y="144272"/>
                          <a:pt x="334221" y="207137"/>
                          <a:pt x="344698" y="241427"/>
                        </a:cubicBezTo>
                        <a:cubicBezTo>
                          <a:pt x="349461" y="256667"/>
                          <a:pt x="346603" y="265239"/>
                          <a:pt x="333268" y="271907"/>
                        </a:cubicBezTo>
                        <a:cubicBezTo>
                          <a:pt x="322791" y="277622"/>
                          <a:pt x="312313" y="278574"/>
                          <a:pt x="308503" y="274764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21F3A065-8F5A-43A3-9C58-F47A1B8E0AF1}"/>
                      </a:ext>
                    </a:extLst>
                  </p:cNvPr>
                  <p:cNvSpPr/>
                  <p:nvPr/>
                </p:nvSpPr>
                <p:spPr>
                  <a:xfrm flipV="1">
                    <a:off x="4905096" y="1961369"/>
                    <a:ext cx="757182" cy="756398"/>
                  </a:xfrm>
                  <a:custGeom>
                    <a:avLst/>
                    <a:gdLst>
                      <a:gd name="connsiteX0" fmla="*/ 259896 w 757182"/>
                      <a:gd name="connsiteY0" fmla="*/ 736547 h 756398"/>
                      <a:gd name="connsiteX1" fmla="*/ 16056 w 757182"/>
                      <a:gd name="connsiteY1" fmla="*/ 486040 h 756398"/>
                      <a:gd name="connsiteX2" fmla="*/ 215128 w 757182"/>
                      <a:gd name="connsiteY2" fmla="*/ 29792 h 756398"/>
                      <a:gd name="connsiteX3" fmla="*/ 378958 w 757182"/>
                      <a:gd name="connsiteY3" fmla="*/ -1640 h 756398"/>
                      <a:gd name="connsiteX4" fmla="*/ 540883 w 757182"/>
                      <a:gd name="connsiteY4" fmla="*/ 27887 h 756398"/>
                      <a:gd name="connsiteX5" fmla="*/ 723763 w 757182"/>
                      <a:gd name="connsiteY5" fmla="*/ 210767 h 756398"/>
                      <a:gd name="connsiteX6" fmla="*/ 755196 w 757182"/>
                      <a:gd name="connsiteY6" fmla="*/ 374597 h 756398"/>
                      <a:gd name="connsiteX7" fmla="*/ 729478 w 757182"/>
                      <a:gd name="connsiteY7" fmla="*/ 528902 h 756398"/>
                      <a:gd name="connsiteX8" fmla="*/ 259896 w 757182"/>
                      <a:gd name="connsiteY8" fmla="*/ 736547 h 756398"/>
                      <a:gd name="connsiteX9" fmla="*/ 508498 w 757182"/>
                      <a:gd name="connsiteY9" fmla="*/ 697495 h 756398"/>
                      <a:gd name="connsiteX10" fmla="*/ 599938 w 757182"/>
                      <a:gd name="connsiteY10" fmla="*/ 641297 h 756398"/>
                      <a:gd name="connsiteX11" fmla="*/ 638038 w 757182"/>
                      <a:gd name="connsiteY11" fmla="*/ 571765 h 756398"/>
                      <a:gd name="connsiteX12" fmla="*/ 606606 w 757182"/>
                      <a:gd name="connsiteY12" fmla="*/ 552715 h 756398"/>
                      <a:gd name="connsiteX13" fmla="*/ 546598 w 757182"/>
                      <a:gd name="connsiteY13" fmla="*/ 554620 h 756398"/>
                      <a:gd name="connsiteX14" fmla="*/ 541836 w 757182"/>
                      <a:gd name="connsiteY14" fmla="*/ 533665 h 756398"/>
                      <a:gd name="connsiteX15" fmla="*/ 556123 w 757182"/>
                      <a:gd name="connsiteY15" fmla="*/ 505090 h 756398"/>
                      <a:gd name="connsiteX16" fmla="*/ 563743 w 757182"/>
                      <a:gd name="connsiteY16" fmla="*/ 469847 h 756398"/>
                      <a:gd name="connsiteX17" fmla="*/ 632323 w 757182"/>
                      <a:gd name="connsiteY17" fmla="*/ 286967 h 756398"/>
                      <a:gd name="connsiteX18" fmla="*/ 545646 w 757182"/>
                      <a:gd name="connsiteY18" fmla="*/ 318400 h 756398"/>
                      <a:gd name="connsiteX19" fmla="*/ 458968 w 757182"/>
                      <a:gd name="connsiteY19" fmla="*/ 366025 h 756398"/>
                      <a:gd name="connsiteX20" fmla="*/ 379911 w 757182"/>
                      <a:gd name="connsiteY20" fmla="*/ 380312 h 756398"/>
                      <a:gd name="connsiteX21" fmla="*/ 369433 w 757182"/>
                      <a:gd name="connsiteY21" fmla="*/ 479372 h 756398"/>
                      <a:gd name="connsiteX22" fmla="*/ 410391 w 757182"/>
                      <a:gd name="connsiteY22" fmla="*/ 490802 h 756398"/>
                      <a:gd name="connsiteX23" fmla="*/ 459921 w 757182"/>
                      <a:gd name="connsiteY23" fmla="*/ 507947 h 756398"/>
                      <a:gd name="connsiteX24" fmla="*/ 461826 w 757182"/>
                      <a:gd name="connsiteY24" fmla="*/ 543190 h 756398"/>
                      <a:gd name="connsiteX25" fmla="*/ 432298 w 757182"/>
                      <a:gd name="connsiteY25" fmla="*/ 547000 h 756398"/>
                      <a:gd name="connsiteX26" fmla="*/ 392293 w 757182"/>
                      <a:gd name="connsiteY26" fmla="*/ 540332 h 756398"/>
                      <a:gd name="connsiteX27" fmla="*/ 374196 w 757182"/>
                      <a:gd name="connsiteY27" fmla="*/ 536522 h 756398"/>
                      <a:gd name="connsiteX28" fmla="*/ 370386 w 757182"/>
                      <a:gd name="connsiteY28" fmla="*/ 526997 h 756398"/>
                      <a:gd name="connsiteX29" fmla="*/ 359908 w 757182"/>
                      <a:gd name="connsiteY29" fmla="*/ 498422 h 756398"/>
                      <a:gd name="connsiteX30" fmla="*/ 345621 w 757182"/>
                      <a:gd name="connsiteY30" fmla="*/ 469847 h 756398"/>
                      <a:gd name="connsiteX31" fmla="*/ 346573 w 757182"/>
                      <a:gd name="connsiteY31" fmla="*/ 575575 h 756398"/>
                      <a:gd name="connsiteX32" fmla="*/ 340858 w 757182"/>
                      <a:gd name="connsiteY32" fmla="*/ 642250 h 756398"/>
                      <a:gd name="connsiteX33" fmla="*/ 322761 w 757182"/>
                      <a:gd name="connsiteY33" fmla="*/ 665110 h 756398"/>
                      <a:gd name="connsiteX34" fmla="*/ 328476 w 757182"/>
                      <a:gd name="connsiteY34" fmla="*/ 629867 h 756398"/>
                      <a:gd name="connsiteX35" fmla="*/ 318951 w 757182"/>
                      <a:gd name="connsiteY35" fmla="*/ 593672 h 756398"/>
                      <a:gd name="connsiteX36" fmla="*/ 293233 w 757182"/>
                      <a:gd name="connsiteY36" fmla="*/ 645107 h 756398"/>
                      <a:gd name="connsiteX37" fmla="*/ 356098 w 757182"/>
                      <a:gd name="connsiteY37" fmla="*/ 706067 h 756398"/>
                      <a:gd name="connsiteX38" fmla="*/ 371338 w 757182"/>
                      <a:gd name="connsiteY38" fmla="*/ 716545 h 756398"/>
                      <a:gd name="connsiteX39" fmla="*/ 508498 w 757182"/>
                      <a:gd name="connsiteY39" fmla="*/ 697495 h 756398"/>
                      <a:gd name="connsiteX40" fmla="*/ 169408 w 757182"/>
                      <a:gd name="connsiteY40" fmla="*/ 579385 h 756398"/>
                      <a:gd name="connsiteX41" fmla="*/ 177028 w 757182"/>
                      <a:gd name="connsiteY41" fmla="*/ 559382 h 756398"/>
                      <a:gd name="connsiteX42" fmla="*/ 178933 w 757182"/>
                      <a:gd name="connsiteY42" fmla="*/ 521282 h 756398"/>
                      <a:gd name="connsiteX43" fmla="*/ 162741 w 757182"/>
                      <a:gd name="connsiteY43" fmla="*/ 483182 h 756398"/>
                      <a:gd name="connsiteX44" fmla="*/ 128451 w 757182"/>
                      <a:gd name="connsiteY44" fmla="*/ 491755 h 756398"/>
                      <a:gd name="connsiteX45" fmla="*/ 86541 w 757182"/>
                      <a:gd name="connsiteY45" fmla="*/ 509852 h 756398"/>
                      <a:gd name="connsiteX46" fmla="*/ 55108 w 757182"/>
                      <a:gd name="connsiteY46" fmla="*/ 512710 h 756398"/>
                      <a:gd name="connsiteX47" fmla="*/ 77968 w 757182"/>
                      <a:gd name="connsiteY47" fmla="*/ 550810 h 756398"/>
                      <a:gd name="connsiteX48" fmla="*/ 129403 w 757182"/>
                      <a:gd name="connsiteY48" fmla="*/ 591767 h 756398"/>
                      <a:gd name="connsiteX49" fmla="*/ 169408 w 757182"/>
                      <a:gd name="connsiteY49" fmla="*/ 579385 h 756398"/>
                      <a:gd name="connsiteX50" fmla="*/ 96066 w 757182"/>
                      <a:gd name="connsiteY50" fmla="*/ 423175 h 756398"/>
                      <a:gd name="connsiteX51" fmla="*/ 58918 w 757182"/>
                      <a:gd name="connsiteY51" fmla="*/ 406030 h 756398"/>
                      <a:gd name="connsiteX52" fmla="*/ 53203 w 757182"/>
                      <a:gd name="connsiteY52" fmla="*/ 429842 h 756398"/>
                      <a:gd name="connsiteX53" fmla="*/ 96066 w 757182"/>
                      <a:gd name="connsiteY53" fmla="*/ 423175 h 756398"/>
                      <a:gd name="connsiteX54" fmla="*/ 202746 w 757182"/>
                      <a:gd name="connsiteY54" fmla="*/ 393647 h 756398"/>
                      <a:gd name="connsiteX55" fmla="*/ 188458 w 757182"/>
                      <a:gd name="connsiteY55" fmla="*/ 388885 h 756398"/>
                      <a:gd name="connsiteX56" fmla="*/ 170361 w 757182"/>
                      <a:gd name="connsiteY56" fmla="*/ 380312 h 756398"/>
                      <a:gd name="connsiteX57" fmla="*/ 167503 w 757182"/>
                      <a:gd name="connsiteY57" fmla="*/ 361262 h 756398"/>
                      <a:gd name="connsiteX58" fmla="*/ 163693 w 757182"/>
                      <a:gd name="connsiteY58" fmla="*/ 320305 h 756398"/>
                      <a:gd name="connsiteX59" fmla="*/ 150358 w 757182"/>
                      <a:gd name="connsiteY59" fmla="*/ 253630 h 756398"/>
                      <a:gd name="connsiteX60" fmla="*/ 127498 w 757182"/>
                      <a:gd name="connsiteY60" fmla="*/ 222197 h 756398"/>
                      <a:gd name="connsiteX61" fmla="*/ 103686 w 757182"/>
                      <a:gd name="connsiteY61" fmla="*/ 182192 h 756398"/>
                      <a:gd name="connsiteX62" fmla="*/ 119878 w 757182"/>
                      <a:gd name="connsiteY62" fmla="*/ 172667 h 756398"/>
                      <a:gd name="connsiteX63" fmla="*/ 132261 w 757182"/>
                      <a:gd name="connsiteY63" fmla="*/ 178382 h 756398"/>
                      <a:gd name="connsiteX64" fmla="*/ 163693 w 757182"/>
                      <a:gd name="connsiteY64" fmla="*/ 187907 h 756398"/>
                      <a:gd name="connsiteX65" fmla="*/ 203698 w 757182"/>
                      <a:gd name="connsiteY65" fmla="*/ 189812 h 756398"/>
                      <a:gd name="connsiteX66" fmla="*/ 171313 w 757182"/>
                      <a:gd name="connsiteY66" fmla="*/ 165047 h 756398"/>
                      <a:gd name="connsiteX67" fmla="*/ 106543 w 757182"/>
                      <a:gd name="connsiteY67" fmla="*/ 159332 h 756398"/>
                      <a:gd name="connsiteX68" fmla="*/ 30343 w 757182"/>
                      <a:gd name="connsiteY68" fmla="*/ 336497 h 756398"/>
                      <a:gd name="connsiteX69" fmla="*/ 39868 w 757182"/>
                      <a:gd name="connsiteY69" fmla="*/ 371740 h 756398"/>
                      <a:gd name="connsiteX70" fmla="*/ 80826 w 757182"/>
                      <a:gd name="connsiteY70" fmla="*/ 368882 h 756398"/>
                      <a:gd name="connsiteX71" fmla="*/ 112258 w 757182"/>
                      <a:gd name="connsiteY71" fmla="*/ 392695 h 756398"/>
                      <a:gd name="connsiteX72" fmla="*/ 202746 w 757182"/>
                      <a:gd name="connsiteY72" fmla="*/ 393647 h 756398"/>
                      <a:gd name="connsiteX73" fmla="*/ 432298 w 757182"/>
                      <a:gd name="connsiteY73" fmla="*/ 239342 h 756398"/>
                      <a:gd name="connsiteX74" fmla="*/ 436108 w 757182"/>
                      <a:gd name="connsiteY74" fmla="*/ 102182 h 756398"/>
                      <a:gd name="connsiteX75" fmla="*/ 438013 w 757182"/>
                      <a:gd name="connsiteY75" fmla="*/ 56462 h 756398"/>
                      <a:gd name="connsiteX76" fmla="*/ 440871 w 757182"/>
                      <a:gd name="connsiteY76" fmla="*/ 30745 h 756398"/>
                      <a:gd name="connsiteX77" fmla="*/ 384673 w 757182"/>
                      <a:gd name="connsiteY77" fmla="*/ 73607 h 756398"/>
                      <a:gd name="connsiteX78" fmla="*/ 305616 w 757182"/>
                      <a:gd name="connsiteY78" fmla="*/ 126947 h 756398"/>
                      <a:gd name="connsiteX79" fmla="*/ 264658 w 757182"/>
                      <a:gd name="connsiteY79" fmla="*/ 155522 h 756398"/>
                      <a:gd name="connsiteX80" fmla="*/ 304663 w 757182"/>
                      <a:gd name="connsiteY80" fmla="*/ 224102 h 756398"/>
                      <a:gd name="connsiteX81" fmla="*/ 432298 w 757182"/>
                      <a:gd name="connsiteY81" fmla="*/ 239342 h 756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</a:cxnLst>
                    <a:rect l="l" t="t" r="r" b="b"/>
                    <a:pathLst>
                      <a:path w="757182" h="756398">
                        <a:moveTo>
                          <a:pt x="259896" y="736547"/>
                        </a:moveTo>
                        <a:cubicBezTo>
                          <a:pt x="147501" y="700352"/>
                          <a:pt x="51298" y="601292"/>
                          <a:pt x="16056" y="486040"/>
                        </a:cubicBezTo>
                        <a:cubicBezTo>
                          <a:pt x="-41094" y="302207"/>
                          <a:pt x="40821" y="115517"/>
                          <a:pt x="215128" y="29792"/>
                        </a:cubicBezTo>
                        <a:cubicBezTo>
                          <a:pt x="274183" y="265"/>
                          <a:pt x="284661" y="-1640"/>
                          <a:pt x="378958" y="-1640"/>
                        </a:cubicBezTo>
                        <a:cubicBezTo>
                          <a:pt x="471351" y="-1640"/>
                          <a:pt x="483733" y="265"/>
                          <a:pt x="540883" y="27887"/>
                        </a:cubicBezTo>
                        <a:cubicBezTo>
                          <a:pt x="619941" y="65035"/>
                          <a:pt x="683758" y="128852"/>
                          <a:pt x="723763" y="210767"/>
                        </a:cubicBezTo>
                        <a:cubicBezTo>
                          <a:pt x="753291" y="269822"/>
                          <a:pt x="755196" y="280300"/>
                          <a:pt x="755196" y="374597"/>
                        </a:cubicBezTo>
                        <a:cubicBezTo>
                          <a:pt x="755196" y="463180"/>
                          <a:pt x="752338" y="481277"/>
                          <a:pt x="729478" y="528902"/>
                        </a:cubicBezTo>
                        <a:cubicBezTo>
                          <a:pt x="646611" y="707020"/>
                          <a:pt x="444681" y="795602"/>
                          <a:pt x="259896" y="736547"/>
                        </a:cubicBezTo>
                        <a:close/>
                        <a:moveTo>
                          <a:pt x="508498" y="697495"/>
                        </a:moveTo>
                        <a:cubicBezTo>
                          <a:pt x="536121" y="687017"/>
                          <a:pt x="577078" y="662252"/>
                          <a:pt x="599938" y="641297"/>
                        </a:cubicBezTo>
                        <a:cubicBezTo>
                          <a:pt x="637086" y="608912"/>
                          <a:pt x="641848" y="601292"/>
                          <a:pt x="638038" y="571765"/>
                        </a:cubicBezTo>
                        <a:cubicBezTo>
                          <a:pt x="634228" y="539380"/>
                          <a:pt x="634228" y="538427"/>
                          <a:pt x="606606" y="552715"/>
                        </a:cubicBezTo>
                        <a:cubicBezTo>
                          <a:pt x="583746" y="564145"/>
                          <a:pt x="573268" y="564145"/>
                          <a:pt x="546598" y="554620"/>
                        </a:cubicBezTo>
                        <a:cubicBezTo>
                          <a:pt x="511356" y="542237"/>
                          <a:pt x="507546" y="525092"/>
                          <a:pt x="541836" y="533665"/>
                        </a:cubicBezTo>
                        <a:cubicBezTo>
                          <a:pt x="560886" y="539380"/>
                          <a:pt x="561838" y="536522"/>
                          <a:pt x="556123" y="505090"/>
                        </a:cubicBezTo>
                        <a:cubicBezTo>
                          <a:pt x="551361" y="477467"/>
                          <a:pt x="552313" y="469847"/>
                          <a:pt x="563743" y="469847"/>
                        </a:cubicBezTo>
                        <a:cubicBezTo>
                          <a:pt x="577078" y="469847"/>
                          <a:pt x="608511" y="385075"/>
                          <a:pt x="632323" y="286967"/>
                        </a:cubicBezTo>
                        <a:cubicBezTo>
                          <a:pt x="641848" y="244105"/>
                          <a:pt x="615178" y="253630"/>
                          <a:pt x="545646" y="318400"/>
                        </a:cubicBezTo>
                        <a:cubicBezTo>
                          <a:pt x="487543" y="372692"/>
                          <a:pt x="480876" y="376502"/>
                          <a:pt x="458968" y="366025"/>
                        </a:cubicBezTo>
                        <a:cubicBezTo>
                          <a:pt x="421821" y="349832"/>
                          <a:pt x="400866" y="353642"/>
                          <a:pt x="379911" y="380312"/>
                        </a:cubicBezTo>
                        <a:cubicBezTo>
                          <a:pt x="358956" y="406982"/>
                          <a:pt x="354193" y="454607"/>
                          <a:pt x="369433" y="479372"/>
                        </a:cubicBezTo>
                        <a:cubicBezTo>
                          <a:pt x="374196" y="487945"/>
                          <a:pt x="390388" y="491755"/>
                          <a:pt x="410391" y="490802"/>
                        </a:cubicBezTo>
                        <a:cubicBezTo>
                          <a:pt x="432298" y="488897"/>
                          <a:pt x="447538" y="494612"/>
                          <a:pt x="459921" y="507947"/>
                        </a:cubicBezTo>
                        <a:cubicBezTo>
                          <a:pt x="476113" y="526045"/>
                          <a:pt x="476113" y="528902"/>
                          <a:pt x="461826" y="543190"/>
                        </a:cubicBezTo>
                        <a:cubicBezTo>
                          <a:pt x="449443" y="555572"/>
                          <a:pt x="443728" y="556525"/>
                          <a:pt x="432298" y="547000"/>
                        </a:cubicBezTo>
                        <a:cubicBezTo>
                          <a:pt x="422773" y="539380"/>
                          <a:pt x="407533" y="536522"/>
                          <a:pt x="392293" y="540332"/>
                        </a:cubicBezTo>
                        <a:cubicBezTo>
                          <a:pt x="376101" y="545095"/>
                          <a:pt x="370386" y="543190"/>
                          <a:pt x="374196" y="536522"/>
                        </a:cubicBezTo>
                        <a:cubicBezTo>
                          <a:pt x="377053" y="531760"/>
                          <a:pt x="375148" y="526997"/>
                          <a:pt x="370386" y="526997"/>
                        </a:cubicBezTo>
                        <a:cubicBezTo>
                          <a:pt x="364671" y="526997"/>
                          <a:pt x="359908" y="514615"/>
                          <a:pt x="359908" y="498422"/>
                        </a:cubicBezTo>
                        <a:cubicBezTo>
                          <a:pt x="359908" y="479372"/>
                          <a:pt x="355146" y="469847"/>
                          <a:pt x="345621" y="469847"/>
                        </a:cubicBezTo>
                        <a:cubicBezTo>
                          <a:pt x="322761" y="469847"/>
                          <a:pt x="322761" y="549857"/>
                          <a:pt x="346573" y="575575"/>
                        </a:cubicBezTo>
                        <a:cubicBezTo>
                          <a:pt x="364671" y="595577"/>
                          <a:pt x="363718" y="615580"/>
                          <a:pt x="340858" y="642250"/>
                        </a:cubicBezTo>
                        <a:lnTo>
                          <a:pt x="322761" y="665110"/>
                        </a:lnTo>
                        <a:lnTo>
                          <a:pt x="328476" y="629867"/>
                        </a:lnTo>
                        <a:cubicBezTo>
                          <a:pt x="332286" y="601292"/>
                          <a:pt x="330381" y="593672"/>
                          <a:pt x="318951" y="593672"/>
                        </a:cubicBezTo>
                        <a:cubicBezTo>
                          <a:pt x="302758" y="593672"/>
                          <a:pt x="293233" y="612722"/>
                          <a:pt x="293233" y="645107"/>
                        </a:cubicBezTo>
                        <a:cubicBezTo>
                          <a:pt x="293233" y="671777"/>
                          <a:pt x="333238" y="709877"/>
                          <a:pt x="356098" y="706067"/>
                        </a:cubicBezTo>
                        <a:cubicBezTo>
                          <a:pt x="367528" y="704162"/>
                          <a:pt x="373243" y="707972"/>
                          <a:pt x="371338" y="716545"/>
                        </a:cubicBezTo>
                        <a:cubicBezTo>
                          <a:pt x="367528" y="733690"/>
                          <a:pt x="438966" y="723212"/>
                          <a:pt x="508498" y="697495"/>
                        </a:cubicBezTo>
                        <a:close/>
                        <a:moveTo>
                          <a:pt x="169408" y="579385"/>
                        </a:moveTo>
                        <a:cubicBezTo>
                          <a:pt x="176076" y="570812"/>
                          <a:pt x="178933" y="562240"/>
                          <a:pt x="177028" y="559382"/>
                        </a:cubicBezTo>
                        <a:cubicBezTo>
                          <a:pt x="174171" y="556525"/>
                          <a:pt x="175123" y="539380"/>
                          <a:pt x="178933" y="521282"/>
                        </a:cubicBezTo>
                        <a:cubicBezTo>
                          <a:pt x="185601" y="491755"/>
                          <a:pt x="184648" y="487945"/>
                          <a:pt x="162741" y="483182"/>
                        </a:cubicBezTo>
                        <a:cubicBezTo>
                          <a:pt x="147501" y="479372"/>
                          <a:pt x="136071" y="482230"/>
                          <a:pt x="128451" y="491755"/>
                        </a:cubicBezTo>
                        <a:cubicBezTo>
                          <a:pt x="121783" y="500327"/>
                          <a:pt x="102733" y="507947"/>
                          <a:pt x="86541" y="509852"/>
                        </a:cubicBezTo>
                        <a:lnTo>
                          <a:pt x="55108" y="512710"/>
                        </a:lnTo>
                        <a:lnTo>
                          <a:pt x="77968" y="550810"/>
                        </a:lnTo>
                        <a:cubicBezTo>
                          <a:pt x="96066" y="580337"/>
                          <a:pt x="107496" y="589862"/>
                          <a:pt x="129403" y="591767"/>
                        </a:cubicBezTo>
                        <a:cubicBezTo>
                          <a:pt x="145596" y="592720"/>
                          <a:pt x="162741" y="587005"/>
                          <a:pt x="169408" y="579385"/>
                        </a:cubicBezTo>
                        <a:close/>
                        <a:moveTo>
                          <a:pt x="96066" y="423175"/>
                        </a:moveTo>
                        <a:cubicBezTo>
                          <a:pt x="92256" y="408887"/>
                          <a:pt x="83683" y="405077"/>
                          <a:pt x="58918" y="406030"/>
                        </a:cubicBezTo>
                        <a:cubicBezTo>
                          <a:pt x="19866" y="407935"/>
                          <a:pt x="17008" y="417460"/>
                          <a:pt x="53203" y="429842"/>
                        </a:cubicBezTo>
                        <a:cubicBezTo>
                          <a:pt x="92256" y="445082"/>
                          <a:pt x="101781" y="443177"/>
                          <a:pt x="96066" y="423175"/>
                        </a:cubicBezTo>
                        <a:close/>
                        <a:moveTo>
                          <a:pt x="202746" y="393647"/>
                        </a:moveTo>
                        <a:cubicBezTo>
                          <a:pt x="198936" y="387932"/>
                          <a:pt x="193221" y="386027"/>
                          <a:pt x="188458" y="388885"/>
                        </a:cubicBezTo>
                        <a:cubicBezTo>
                          <a:pt x="184648" y="391742"/>
                          <a:pt x="176076" y="386980"/>
                          <a:pt x="170361" y="380312"/>
                        </a:cubicBezTo>
                        <a:cubicBezTo>
                          <a:pt x="163693" y="372692"/>
                          <a:pt x="162741" y="364120"/>
                          <a:pt x="167503" y="361262"/>
                        </a:cubicBezTo>
                        <a:cubicBezTo>
                          <a:pt x="173218" y="358405"/>
                          <a:pt x="171313" y="341260"/>
                          <a:pt x="163693" y="320305"/>
                        </a:cubicBezTo>
                        <a:cubicBezTo>
                          <a:pt x="157026" y="300302"/>
                          <a:pt x="151311" y="269822"/>
                          <a:pt x="150358" y="253630"/>
                        </a:cubicBezTo>
                        <a:cubicBezTo>
                          <a:pt x="150358" y="226960"/>
                          <a:pt x="146548" y="222197"/>
                          <a:pt x="127498" y="222197"/>
                        </a:cubicBezTo>
                        <a:cubicBezTo>
                          <a:pt x="97018" y="222197"/>
                          <a:pt x="89398" y="208862"/>
                          <a:pt x="103686" y="182192"/>
                        </a:cubicBezTo>
                        <a:cubicBezTo>
                          <a:pt x="111306" y="168857"/>
                          <a:pt x="117021" y="165047"/>
                          <a:pt x="119878" y="172667"/>
                        </a:cubicBezTo>
                        <a:cubicBezTo>
                          <a:pt x="121783" y="178382"/>
                          <a:pt x="127498" y="181240"/>
                          <a:pt x="132261" y="178382"/>
                        </a:cubicBezTo>
                        <a:cubicBezTo>
                          <a:pt x="137976" y="175525"/>
                          <a:pt x="151311" y="179335"/>
                          <a:pt x="163693" y="187907"/>
                        </a:cubicBezTo>
                        <a:cubicBezTo>
                          <a:pt x="182743" y="199337"/>
                          <a:pt x="189411" y="200290"/>
                          <a:pt x="203698" y="189812"/>
                        </a:cubicBezTo>
                        <a:cubicBezTo>
                          <a:pt x="217986" y="178382"/>
                          <a:pt x="215128" y="175525"/>
                          <a:pt x="171313" y="165047"/>
                        </a:cubicBezTo>
                        <a:cubicBezTo>
                          <a:pt x="143691" y="159332"/>
                          <a:pt x="115116" y="156475"/>
                          <a:pt x="106543" y="159332"/>
                        </a:cubicBezTo>
                        <a:cubicBezTo>
                          <a:pt x="85588" y="167905"/>
                          <a:pt x="37963" y="276490"/>
                          <a:pt x="30343" y="336497"/>
                        </a:cubicBezTo>
                        <a:cubicBezTo>
                          <a:pt x="23676" y="386027"/>
                          <a:pt x="24628" y="387932"/>
                          <a:pt x="39868" y="371740"/>
                        </a:cubicBezTo>
                        <a:cubicBezTo>
                          <a:pt x="59871" y="351737"/>
                          <a:pt x="70348" y="350785"/>
                          <a:pt x="80826" y="368882"/>
                        </a:cubicBezTo>
                        <a:cubicBezTo>
                          <a:pt x="85588" y="376502"/>
                          <a:pt x="98923" y="386980"/>
                          <a:pt x="112258" y="392695"/>
                        </a:cubicBezTo>
                        <a:cubicBezTo>
                          <a:pt x="144643" y="405077"/>
                          <a:pt x="210366" y="406030"/>
                          <a:pt x="202746" y="393647"/>
                        </a:cubicBezTo>
                        <a:close/>
                        <a:moveTo>
                          <a:pt x="432298" y="239342"/>
                        </a:moveTo>
                        <a:cubicBezTo>
                          <a:pt x="441823" y="208862"/>
                          <a:pt x="443728" y="137425"/>
                          <a:pt x="436108" y="102182"/>
                        </a:cubicBezTo>
                        <a:cubicBezTo>
                          <a:pt x="432298" y="85990"/>
                          <a:pt x="433251" y="65035"/>
                          <a:pt x="438013" y="56462"/>
                        </a:cubicBezTo>
                        <a:cubicBezTo>
                          <a:pt x="442776" y="47890"/>
                          <a:pt x="443728" y="36460"/>
                          <a:pt x="440871" y="30745"/>
                        </a:cubicBezTo>
                        <a:cubicBezTo>
                          <a:pt x="437061" y="25030"/>
                          <a:pt x="413248" y="43127"/>
                          <a:pt x="384673" y="73607"/>
                        </a:cubicBezTo>
                        <a:cubicBezTo>
                          <a:pt x="345621" y="116470"/>
                          <a:pt x="329428" y="126947"/>
                          <a:pt x="305616" y="126947"/>
                        </a:cubicBezTo>
                        <a:cubicBezTo>
                          <a:pt x="281803" y="126947"/>
                          <a:pt x="274183" y="132662"/>
                          <a:pt x="264658" y="155522"/>
                        </a:cubicBezTo>
                        <a:cubicBezTo>
                          <a:pt x="248466" y="194575"/>
                          <a:pt x="256086" y="206957"/>
                          <a:pt x="304663" y="224102"/>
                        </a:cubicBezTo>
                        <a:cubicBezTo>
                          <a:pt x="427536" y="266965"/>
                          <a:pt x="423726" y="266965"/>
                          <a:pt x="432298" y="239342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E89AC005-2104-4883-81BB-52841A914EF1}"/>
                      </a:ext>
                    </a:extLst>
                  </p:cNvPr>
                  <p:cNvSpPr/>
                  <p:nvPr/>
                </p:nvSpPr>
                <p:spPr>
                  <a:xfrm flipV="1">
                    <a:off x="3923014" y="2474880"/>
                    <a:ext cx="353377" cy="364180"/>
                  </a:xfrm>
                  <a:custGeom>
                    <a:avLst/>
                    <a:gdLst>
                      <a:gd name="connsiteX0" fmla="*/ 63902 w 353377"/>
                      <a:gd name="connsiteY0" fmla="*/ 246702 h 364180"/>
                      <a:gd name="connsiteX1" fmla="*/ -868 w 353377"/>
                      <a:gd name="connsiteY1" fmla="*/ 131449 h 364180"/>
                      <a:gd name="connsiteX2" fmla="*/ 26755 w 353377"/>
                      <a:gd name="connsiteY2" fmla="*/ 101922 h 364180"/>
                      <a:gd name="connsiteX3" fmla="*/ 76285 w 353377"/>
                      <a:gd name="connsiteY3" fmla="*/ 13339 h 364180"/>
                      <a:gd name="connsiteX4" fmla="*/ 211540 w 353377"/>
                      <a:gd name="connsiteY4" fmla="*/ 1909 h 364180"/>
                      <a:gd name="connsiteX5" fmla="*/ 351557 w 353377"/>
                      <a:gd name="connsiteY5" fmla="*/ 9529 h 364180"/>
                      <a:gd name="connsiteX6" fmla="*/ 348700 w 353377"/>
                      <a:gd name="connsiteY6" fmla="*/ 60964 h 364180"/>
                      <a:gd name="connsiteX7" fmla="*/ 167725 w 353377"/>
                      <a:gd name="connsiteY7" fmla="*/ 344809 h 364180"/>
                      <a:gd name="connsiteX8" fmla="*/ 133435 w 353377"/>
                      <a:gd name="connsiteY8" fmla="*/ 362907 h 364180"/>
                      <a:gd name="connsiteX9" fmla="*/ 63902 w 353377"/>
                      <a:gd name="connsiteY9" fmla="*/ 246702 h 364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53377" h="364180">
                        <a:moveTo>
                          <a:pt x="63902" y="246702"/>
                        </a:moveTo>
                        <a:lnTo>
                          <a:pt x="-868" y="131449"/>
                        </a:lnTo>
                        <a:lnTo>
                          <a:pt x="26755" y="101922"/>
                        </a:lnTo>
                        <a:cubicBezTo>
                          <a:pt x="60092" y="67632"/>
                          <a:pt x="76285" y="38104"/>
                          <a:pt x="76285" y="13339"/>
                        </a:cubicBezTo>
                        <a:cubicBezTo>
                          <a:pt x="76285" y="-2853"/>
                          <a:pt x="84857" y="-3806"/>
                          <a:pt x="211540" y="1909"/>
                        </a:cubicBezTo>
                        <a:cubicBezTo>
                          <a:pt x="286787" y="4767"/>
                          <a:pt x="349652" y="8577"/>
                          <a:pt x="351557" y="9529"/>
                        </a:cubicBezTo>
                        <a:cubicBezTo>
                          <a:pt x="353462" y="9529"/>
                          <a:pt x="352510" y="33342"/>
                          <a:pt x="348700" y="60964"/>
                        </a:cubicBezTo>
                        <a:cubicBezTo>
                          <a:pt x="336317" y="160024"/>
                          <a:pt x="250592" y="294327"/>
                          <a:pt x="167725" y="344809"/>
                        </a:cubicBezTo>
                        <a:cubicBezTo>
                          <a:pt x="151532" y="354334"/>
                          <a:pt x="136292" y="362907"/>
                          <a:pt x="133435" y="362907"/>
                        </a:cubicBezTo>
                        <a:cubicBezTo>
                          <a:pt x="130577" y="362907"/>
                          <a:pt x="99145" y="310519"/>
                          <a:pt x="63902" y="246702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294E1A2-A28B-489B-90C6-5BA208C6045E}"/>
                      </a:ext>
                    </a:extLst>
                  </p:cNvPr>
                  <p:cNvSpPr/>
                  <p:nvPr/>
                </p:nvSpPr>
                <p:spPr>
                  <a:xfrm flipV="1">
                    <a:off x="3458241" y="2484405"/>
                    <a:ext cx="343720" cy="362114"/>
                  </a:xfrm>
                  <a:custGeom>
                    <a:avLst/>
                    <a:gdLst>
                      <a:gd name="connsiteX0" fmla="*/ 134784 w 343720"/>
                      <a:gd name="connsiteY0" fmla="*/ 309416 h 362114"/>
                      <a:gd name="connsiteX1" fmla="*/ 12864 w 343720"/>
                      <a:gd name="connsiteY1" fmla="*/ 97008 h 362114"/>
                      <a:gd name="connsiteX2" fmla="*/ 135737 w 343720"/>
                      <a:gd name="connsiteY2" fmla="*/ -1099 h 362114"/>
                      <a:gd name="connsiteX3" fmla="*/ 272897 w 343720"/>
                      <a:gd name="connsiteY3" fmla="*/ -1099 h 362114"/>
                      <a:gd name="connsiteX4" fmla="*/ 279564 w 343720"/>
                      <a:gd name="connsiteY4" fmla="*/ 34143 h 362114"/>
                      <a:gd name="connsiteX5" fmla="*/ 318617 w 343720"/>
                      <a:gd name="connsiteY5" fmla="*/ 101771 h 362114"/>
                      <a:gd name="connsiteX6" fmla="*/ 269087 w 343720"/>
                      <a:gd name="connsiteY6" fmla="*/ 267506 h 362114"/>
                      <a:gd name="connsiteX7" fmla="*/ 199554 w 343720"/>
                      <a:gd name="connsiteY7" fmla="*/ 360851 h 362114"/>
                      <a:gd name="connsiteX8" fmla="*/ 134784 w 343720"/>
                      <a:gd name="connsiteY8" fmla="*/ 309416 h 36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3720" h="362114">
                        <a:moveTo>
                          <a:pt x="134784" y="309416"/>
                        </a:moveTo>
                        <a:cubicBezTo>
                          <a:pt x="67157" y="247503"/>
                          <a:pt x="30962" y="183686"/>
                          <a:pt x="12864" y="97008"/>
                        </a:cubicBezTo>
                        <a:cubicBezTo>
                          <a:pt x="-9996" y="-9672"/>
                          <a:pt x="-21426" y="-1099"/>
                          <a:pt x="135737" y="-1099"/>
                        </a:cubicBezTo>
                        <a:lnTo>
                          <a:pt x="272897" y="-1099"/>
                        </a:lnTo>
                        <a:lnTo>
                          <a:pt x="279564" y="34143"/>
                        </a:lnTo>
                        <a:cubicBezTo>
                          <a:pt x="283374" y="55098"/>
                          <a:pt x="298614" y="81768"/>
                          <a:pt x="318617" y="101771"/>
                        </a:cubicBezTo>
                        <a:cubicBezTo>
                          <a:pt x="355764" y="138918"/>
                          <a:pt x="359574" y="127488"/>
                          <a:pt x="269087" y="267506"/>
                        </a:cubicBezTo>
                        <a:cubicBezTo>
                          <a:pt x="235749" y="318941"/>
                          <a:pt x="204317" y="360851"/>
                          <a:pt x="199554" y="360851"/>
                        </a:cubicBezTo>
                        <a:cubicBezTo>
                          <a:pt x="193839" y="360851"/>
                          <a:pt x="165264" y="337991"/>
                          <a:pt x="134784" y="309416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2B9D1498-2E50-405E-B6FF-1DC620EA4237}"/>
                      </a:ext>
                    </a:extLst>
                  </p:cNvPr>
                  <p:cNvSpPr/>
                  <p:nvPr/>
                </p:nvSpPr>
                <p:spPr>
                  <a:xfrm flipV="1">
                    <a:off x="3775995" y="2743601"/>
                    <a:ext cx="182689" cy="182920"/>
                  </a:xfrm>
                  <a:custGeom>
                    <a:avLst/>
                    <a:gdLst>
                      <a:gd name="connsiteX0" fmla="*/ 32071 w 182689"/>
                      <a:gd name="connsiteY0" fmla="*/ 157203 h 182920"/>
                      <a:gd name="connsiteX1" fmla="*/ 141608 w 182689"/>
                      <a:gd name="connsiteY1" fmla="*/ 16233 h 182920"/>
                      <a:gd name="connsiteX2" fmla="*/ 97793 w 182689"/>
                      <a:gd name="connsiteY2" fmla="*/ 180063 h 182920"/>
                      <a:gd name="connsiteX3" fmla="*/ 32071 w 182689"/>
                      <a:gd name="connsiteY3" fmla="*/ 157203 h 182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2689" h="182920">
                        <a:moveTo>
                          <a:pt x="32071" y="157203"/>
                        </a:moveTo>
                        <a:cubicBezTo>
                          <a:pt x="-53654" y="80051"/>
                          <a:pt x="45406" y="-47584"/>
                          <a:pt x="141608" y="16233"/>
                        </a:cubicBezTo>
                        <a:cubicBezTo>
                          <a:pt x="213046" y="61953"/>
                          <a:pt x="184471" y="166728"/>
                          <a:pt x="97793" y="180063"/>
                        </a:cubicBezTo>
                        <a:cubicBezTo>
                          <a:pt x="70171" y="184826"/>
                          <a:pt x="58741" y="181016"/>
                          <a:pt x="32071" y="157203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69AD184F-5A49-415F-B78A-741648DEE877}"/>
                      </a:ext>
                    </a:extLst>
                  </p:cNvPr>
                  <p:cNvSpPr/>
                  <p:nvPr/>
                </p:nvSpPr>
                <p:spPr>
                  <a:xfrm flipV="1">
                    <a:off x="3664886" y="2947850"/>
                    <a:ext cx="419348" cy="293965"/>
                  </a:xfrm>
                  <a:custGeom>
                    <a:avLst/>
                    <a:gdLst>
                      <a:gd name="connsiteX0" fmla="*/ 244138 w 419348"/>
                      <a:gd name="connsiteY0" fmla="*/ 283249 h 293965"/>
                      <a:gd name="connsiteX1" fmla="*/ 168890 w 419348"/>
                      <a:gd name="connsiteY1" fmla="*/ 280392 h 293965"/>
                      <a:gd name="connsiteX2" fmla="*/ 125075 w 419348"/>
                      <a:gd name="connsiteY2" fmla="*/ 283249 h 293965"/>
                      <a:gd name="connsiteX3" fmla="*/ 59353 w 419348"/>
                      <a:gd name="connsiteY3" fmla="*/ 163234 h 293965"/>
                      <a:gd name="connsiteX4" fmla="*/ -655 w 419348"/>
                      <a:gd name="connsiteY4" fmla="*/ 51792 h 293965"/>
                      <a:gd name="connsiteX5" fmla="*/ 41255 w 419348"/>
                      <a:gd name="connsiteY5" fmla="*/ 32742 h 293965"/>
                      <a:gd name="connsiteX6" fmla="*/ 267950 w 419348"/>
                      <a:gd name="connsiteY6" fmla="*/ 4167 h 293965"/>
                      <a:gd name="connsiteX7" fmla="*/ 418445 w 419348"/>
                      <a:gd name="connsiteY7" fmla="*/ 69889 h 293965"/>
                      <a:gd name="connsiteX8" fmla="*/ 288905 w 419348"/>
                      <a:gd name="connsiteY8" fmla="*/ 292774 h 293965"/>
                      <a:gd name="connsiteX9" fmla="*/ 244138 w 419348"/>
                      <a:gd name="connsiteY9" fmla="*/ 283249 h 29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9348" h="293965">
                        <a:moveTo>
                          <a:pt x="244138" y="283249"/>
                        </a:moveTo>
                        <a:cubicBezTo>
                          <a:pt x="213658" y="272772"/>
                          <a:pt x="198418" y="271819"/>
                          <a:pt x="168890" y="280392"/>
                        </a:cubicBezTo>
                        <a:cubicBezTo>
                          <a:pt x="148888" y="286107"/>
                          <a:pt x="128885" y="288012"/>
                          <a:pt x="125075" y="283249"/>
                        </a:cubicBezTo>
                        <a:cubicBezTo>
                          <a:pt x="121265" y="279439"/>
                          <a:pt x="91738" y="225147"/>
                          <a:pt x="59353" y="163234"/>
                        </a:cubicBezTo>
                        <a:lnTo>
                          <a:pt x="-655" y="51792"/>
                        </a:lnTo>
                        <a:lnTo>
                          <a:pt x="41255" y="32742"/>
                        </a:lnTo>
                        <a:cubicBezTo>
                          <a:pt x="109835" y="3214"/>
                          <a:pt x="198418" y="-8216"/>
                          <a:pt x="267950" y="4167"/>
                        </a:cubicBezTo>
                        <a:cubicBezTo>
                          <a:pt x="329863" y="15597"/>
                          <a:pt x="424160" y="56554"/>
                          <a:pt x="418445" y="69889"/>
                        </a:cubicBezTo>
                        <a:cubicBezTo>
                          <a:pt x="408920" y="92749"/>
                          <a:pt x="293668" y="289917"/>
                          <a:pt x="288905" y="292774"/>
                        </a:cubicBezTo>
                        <a:cubicBezTo>
                          <a:pt x="285095" y="294679"/>
                          <a:pt x="265093" y="289917"/>
                          <a:pt x="244138" y="283249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59F9A6FA-C1D0-42CE-9FB0-064D8850480F}"/>
                      </a:ext>
                    </a:extLst>
                  </p:cNvPr>
                  <p:cNvSpPr/>
                  <p:nvPr/>
                </p:nvSpPr>
                <p:spPr>
                  <a:xfrm flipV="1">
                    <a:off x="4496369" y="2893980"/>
                    <a:ext cx="645268" cy="725804"/>
                  </a:xfrm>
                  <a:custGeom>
                    <a:avLst/>
                    <a:gdLst>
                      <a:gd name="connsiteX0" fmla="*/ 191860 w 645268"/>
                      <a:gd name="connsiteY0" fmla="*/ 710937 h 725804"/>
                      <a:gd name="connsiteX1" fmla="*/ 212815 w 645268"/>
                      <a:gd name="connsiteY1" fmla="*/ 677599 h 725804"/>
                      <a:gd name="connsiteX2" fmla="*/ 226150 w 645268"/>
                      <a:gd name="connsiteY2" fmla="*/ 569967 h 725804"/>
                      <a:gd name="connsiteX3" fmla="*/ 226150 w 645268"/>
                      <a:gd name="connsiteY3" fmla="*/ 462334 h 725804"/>
                      <a:gd name="connsiteX4" fmla="*/ 111850 w 645268"/>
                      <a:gd name="connsiteY4" fmla="*/ 273739 h 725804"/>
                      <a:gd name="connsiteX5" fmla="*/ 18505 w 645268"/>
                      <a:gd name="connsiteY5" fmla="*/ 16564 h 725804"/>
                      <a:gd name="connsiteX6" fmla="*/ 624295 w 645268"/>
                      <a:gd name="connsiteY6" fmla="*/ 16564 h 725804"/>
                      <a:gd name="connsiteX7" fmla="*/ 530950 w 645268"/>
                      <a:gd name="connsiteY7" fmla="*/ 270882 h 725804"/>
                      <a:gd name="connsiteX8" fmla="*/ 416650 w 645268"/>
                      <a:gd name="connsiteY8" fmla="*/ 458524 h 725804"/>
                      <a:gd name="connsiteX9" fmla="*/ 416650 w 645268"/>
                      <a:gd name="connsiteY9" fmla="*/ 568062 h 725804"/>
                      <a:gd name="connsiteX10" fmla="*/ 429985 w 645268"/>
                      <a:gd name="connsiteY10" fmla="*/ 677599 h 725804"/>
                      <a:gd name="connsiteX11" fmla="*/ 449035 w 645268"/>
                      <a:gd name="connsiteY11" fmla="*/ 716652 h 725804"/>
                      <a:gd name="connsiteX12" fmla="*/ 320447 w 645268"/>
                      <a:gd name="connsiteY12" fmla="*/ 725224 h 725804"/>
                      <a:gd name="connsiteX13" fmla="*/ 191860 w 645268"/>
                      <a:gd name="connsiteY13" fmla="*/ 710937 h 725804"/>
                      <a:gd name="connsiteX14" fmla="*/ 376645 w 645268"/>
                      <a:gd name="connsiteY14" fmla="*/ 560442 h 725804"/>
                      <a:gd name="connsiteX15" fmla="*/ 379502 w 645268"/>
                      <a:gd name="connsiteY15" fmla="*/ 448047 h 725804"/>
                      <a:gd name="connsiteX16" fmla="*/ 493802 w 645268"/>
                      <a:gd name="connsiteY16" fmla="*/ 257547 h 725804"/>
                      <a:gd name="connsiteX17" fmla="*/ 603340 w 645268"/>
                      <a:gd name="connsiteY17" fmla="*/ 53712 h 725804"/>
                      <a:gd name="connsiteX18" fmla="*/ 321400 w 645268"/>
                      <a:gd name="connsiteY18" fmla="*/ 39424 h 725804"/>
                      <a:gd name="connsiteX19" fmla="*/ 38507 w 645268"/>
                      <a:gd name="connsiteY19" fmla="*/ 54664 h 725804"/>
                      <a:gd name="connsiteX20" fmla="*/ 148997 w 645268"/>
                      <a:gd name="connsiteY20" fmla="*/ 260404 h 725804"/>
                      <a:gd name="connsiteX21" fmla="*/ 264250 w 645268"/>
                      <a:gd name="connsiteY21" fmla="*/ 451857 h 725804"/>
                      <a:gd name="connsiteX22" fmla="*/ 264250 w 645268"/>
                      <a:gd name="connsiteY22" fmla="*/ 565204 h 725804"/>
                      <a:gd name="connsiteX23" fmla="*/ 264250 w 645268"/>
                      <a:gd name="connsiteY23" fmla="*/ 678552 h 725804"/>
                      <a:gd name="connsiteX24" fmla="*/ 319495 w 645268"/>
                      <a:gd name="connsiteY24" fmla="*/ 675694 h 725804"/>
                      <a:gd name="connsiteX25" fmla="*/ 373787 w 645268"/>
                      <a:gd name="connsiteY25" fmla="*/ 672837 h 725804"/>
                      <a:gd name="connsiteX26" fmla="*/ 376645 w 645268"/>
                      <a:gd name="connsiteY26" fmla="*/ 560442 h 725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45268" h="725804">
                        <a:moveTo>
                          <a:pt x="191860" y="710937"/>
                        </a:moveTo>
                        <a:cubicBezTo>
                          <a:pt x="185192" y="693792"/>
                          <a:pt x="194717" y="677599"/>
                          <a:pt x="212815" y="677599"/>
                        </a:cubicBezTo>
                        <a:cubicBezTo>
                          <a:pt x="223292" y="677599"/>
                          <a:pt x="226150" y="657597"/>
                          <a:pt x="226150" y="569967"/>
                        </a:cubicBezTo>
                        <a:lnTo>
                          <a:pt x="226150" y="462334"/>
                        </a:lnTo>
                        <a:lnTo>
                          <a:pt x="111850" y="273739"/>
                        </a:lnTo>
                        <a:cubicBezTo>
                          <a:pt x="-9118" y="74667"/>
                          <a:pt x="-20548" y="43234"/>
                          <a:pt x="18505" y="16564"/>
                        </a:cubicBezTo>
                        <a:cubicBezTo>
                          <a:pt x="49937" y="-6296"/>
                          <a:pt x="592862" y="-6296"/>
                          <a:pt x="624295" y="16564"/>
                        </a:cubicBezTo>
                        <a:cubicBezTo>
                          <a:pt x="662395" y="43234"/>
                          <a:pt x="650965" y="72762"/>
                          <a:pt x="530950" y="270882"/>
                        </a:cubicBezTo>
                        <a:lnTo>
                          <a:pt x="416650" y="458524"/>
                        </a:lnTo>
                        <a:lnTo>
                          <a:pt x="416650" y="568062"/>
                        </a:lnTo>
                        <a:cubicBezTo>
                          <a:pt x="416650" y="655692"/>
                          <a:pt x="419507" y="677599"/>
                          <a:pt x="429985" y="677599"/>
                        </a:cubicBezTo>
                        <a:cubicBezTo>
                          <a:pt x="445225" y="677599"/>
                          <a:pt x="457607" y="703317"/>
                          <a:pt x="449035" y="716652"/>
                        </a:cubicBezTo>
                        <a:cubicBezTo>
                          <a:pt x="446177" y="721414"/>
                          <a:pt x="388075" y="725224"/>
                          <a:pt x="320447" y="725224"/>
                        </a:cubicBezTo>
                        <a:cubicBezTo>
                          <a:pt x="221387" y="725224"/>
                          <a:pt x="195670" y="722367"/>
                          <a:pt x="191860" y="710937"/>
                        </a:cubicBezTo>
                        <a:close/>
                        <a:moveTo>
                          <a:pt x="376645" y="560442"/>
                        </a:moveTo>
                        <a:lnTo>
                          <a:pt x="379502" y="448047"/>
                        </a:lnTo>
                        <a:lnTo>
                          <a:pt x="493802" y="257547"/>
                        </a:lnTo>
                        <a:cubicBezTo>
                          <a:pt x="560477" y="148009"/>
                          <a:pt x="607150" y="61332"/>
                          <a:pt x="603340" y="53712"/>
                        </a:cubicBezTo>
                        <a:cubicBezTo>
                          <a:pt x="598577" y="41329"/>
                          <a:pt x="556667" y="39424"/>
                          <a:pt x="321400" y="39424"/>
                        </a:cubicBezTo>
                        <a:cubicBezTo>
                          <a:pt x="79465" y="39424"/>
                          <a:pt x="44222" y="41329"/>
                          <a:pt x="38507" y="54664"/>
                        </a:cubicBezTo>
                        <a:cubicBezTo>
                          <a:pt x="35650" y="63237"/>
                          <a:pt x="77560" y="142294"/>
                          <a:pt x="148997" y="260404"/>
                        </a:cubicBezTo>
                        <a:lnTo>
                          <a:pt x="264250" y="451857"/>
                        </a:lnTo>
                        <a:lnTo>
                          <a:pt x="264250" y="565204"/>
                        </a:lnTo>
                        <a:lnTo>
                          <a:pt x="264250" y="678552"/>
                        </a:lnTo>
                        <a:lnTo>
                          <a:pt x="319495" y="675694"/>
                        </a:lnTo>
                        <a:lnTo>
                          <a:pt x="373787" y="672837"/>
                        </a:lnTo>
                        <a:lnTo>
                          <a:pt x="376645" y="560442"/>
                        </a:ln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0BE500E0-43D5-4ED8-AB1C-126C1D47ADCE}"/>
                      </a:ext>
                    </a:extLst>
                  </p:cNvPr>
                  <p:cNvSpPr/>
                  <p:nvPr/>
                </p:nvSpPr>
                <p:spPr>
                  <a:xfrm flipV="1">
                    <a:off x="4571666" y="3236873"/>
                    <a:ext cx="495300" cy="314331"/>
                  </a:xfrm>
                  <a:custGeom>
                    <a:avLst/>
                    <a:gdLst>
                      <a:gd name="connsiteX0" fmla="*/ 187047 w 495300"/>
                      <a:gd name="connsiteY0" fmla="*/ 294853 h 314331"/>
                      <a:gd name="connsiteX1" fmla="*/ 165140 w 495300"/>
                      <a:gd name="connsiteY1" fmla="*/ 275803 h 314331"/>
                      <a:gd name="connsiteX2" fmla="*/ -1548 w 495300"/>
                      <a:gd name="connsiteY2" fmla="*/ 6245 h 314331"/>
                      <a:gd name="connsiteX3" fmla="*/ 246102 w 495300"/>
                      <a:gd name="connsiteY3" fmla="*/ -422 h 314331"/>
                      <a:gd name="connsiteX4" fmla="*/ 493752 w 495300"/>
                      <a:gd name="connsiteY4" fmla="*/ 7198 h 314331"/>
                      <a:gd name="connsiteX5" fmla="*/ 414695 w 495300"/>
                      <a:gd name="connsiteY5" fmla="*/ 142453 h 314331"/>
                      <a:gd name="connsiteX6" fmla="*/ 308015 w 495300"/>
                      <a:gd name="connsiteY6" fmla="*/ 273898 h 314331"/>
                      <a:gd name="connsiteX7" fmla="*/ 267057 w 495300"/>
                      <a:gd name="connsiteY7" fmla="*/ 295805 h 314331"/>
                      <a:gd name="connsiteX8" fmla="*/ 187047 w 495300"/>
                      <a:gd name="connsiteY8" fmla="*/ 294853 h 314331"/>
                      <a:gd name="connsiteX9" fmla="*/ 274677 w 495300"/>
                      <a:gd name="connsiteY9" fmla="*/ 260563 h 314331"/>
                      <a:gd name="connsiteX10" fmla="*/ 265152 w 495300"/>
                      <a:gd name="connsiteY10" fmla="*/ 236750 h 314331"/>
                      <a:gd name="connsiteX11" fmla="*/ 179427 w 495300"/>
                      <a:gd name="connsiteY11" fmla="*/ 253895 h 314331"/>
                      <a:gd name="connsiteX12" fmla="*/ 227052 w 495300"/>
                      <a:gd name="connsiteY12" fmla="*/ 266278 h 314331"/>
                      <a:gd name="connsiteX13" fmla="*/ 274677 w 495300"/>
                      <a:gd name="connsiteY13" fmla="*/ 260563 h 314331"/>
                      <a:gd name="connsiteX14" fmla="*/ 317540 w 495300"/>
                      <a:gd name="connsiteY14" fmla="*/ 185315 h 314331"/>
                      <a:gd name="connsiteX15" fmla="*/ 276582 w 495300"/>
                      <a:gd name="connsiteY15" fmla="*/ 188173 h 314331"/>
                      <a:gd name="connsiteX16" fmla="*/ 295632 w 495300"/>
                      <a:gd name="connsiteY16" fmla="*/ 207223 h 314331"/>
                      <a:gd name="connsiteX17" fmla="*/ 317540 w 495300"/>
                      <a:gd name="connsiteY17" fmla="*/ 185315 h 314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95300" h="314331">
                        <a:moveTo>
                          <a:pt x="187047" y="294853"/>
                        </a:moveTo>
                        <a:cubicBezTo>
                          <a:pt x="180380" y="284375"/>
                          <a:pt x="170855" y="275803"/>
                          <a:pt x="165140" y="275803"/>
                        </a:cubicBezTo>
                        <a:cubicBezTo>
                          <a:pt x="155615" y="275803"/>
                          <a:pt x="-1548" y="21485"/>
                          <a:pt x="-1548" y="6245"/>
                        </a:cubicBezTo>
                        <a:cubicBezTo>
                          <a:pt x="-1548" y="2435"/>
                          <a:pt x="109895" y="-422"/>
                          <a:pt x="246102" y="-422"/>
                        </a:cubicBezTo>
                        <a:cubicBezTo>
                          <a:pt x="382310" y="-422"/>
                          <a:pt x="493752" y="2435"/>
                          <a:pt x="493752" y="7198"/>
                        </a:cubicBezTo>
                        <a:cubicBezTo>
                          <a:pt x="493752" y="11008"/>
                          <a:pt x="457557" y="71968"/>
                          <a:pt x="414695" y="142453"/>
                        </a:cubicBezTo>
                        <a:cubicBezTo>
                          <a:pt x="345162" y="256753"/>
                          <a:pt x="333732" y="271040"/>
                          <a:pt x="308015" y="273898"/>
                        </a:cubicBezTo>
                        <a:cubicBezTo>
                          <a:pt x="292775" y="275803"/>
                          <a:pt x="274677" y="285328"/>
                          <a:pt x="267057" y="295805"/>
                        </a:cubicBezTo>
                        <a:cubicBezTo>
                          <a:pt x="249912" y="320570"/>
                          <a:pt x="202287" y="319618"/>
                          <a:pt x="187047" y="294853"/>
                        </a:cubicBezTo>
                        <a:close/>
                        <a:moveTo>
                          <a:pt x="274677" y="260563"/>
                        </a:moveTo>
                        <a:cubicBezTo>
                          <a:pt x="274677" y="257705"/>
                          <a:pt x="269915" y="247228"/>
                          <a:pt x="265152" y="236750"/>
                        </a:cubicBezTo>
                        <a:cubicBezTo>
                          <a:pt x="247055" y="204365"/>
                          <a:pt x="179427" y="217700"/>
                          <a:pt x="179427" y="253895"/>
                        </a:cubicBezTo>
                        <a:cubicBezTo>
                          <a:pt x="179427" y="262468"/>
                          <a:pt x="194667" y="266278"/>
                          <a:pt x="227052" y="266278"/>
                        </a:cubicBezTo>
                        <a:cubicBezTo>
                          <a:pt x="253722" y="266278"/>
                          <a:pt x="274677" y="263420"/>
                          <a:pt x="274677" y="260563"/>
                        </a:cubicBezTo>
                        <a:close/>
                        <a:moveTo>
                          <a:pt x="317540" y="185315"/>
                        </a:moveTo>
                        <a:cubicBezTo>
                          <a:pt x="317540" y="156740"/>
                          <a:pt x="280392" y="159598"/>
                          <a:pt x="276582" y="188173"/>
                        </a:cubicBezTo>
                        <a:cubicBezTo>
                          <a:pt x="273725" y="207223"/>
                          <a:pt x="276582" y="210080"/>
                          <a:pt x="295632" y="207223"/>
                        </a:cubicBezTo>
                        <a:cubicBezTo>
                          <a:pt x="309920" y="205318"/>
                          <a:pt x="317540" y="197698"/>
                          <a:pt x="317540" y="185315"/>
                        </a:cubicBezTo>
                        <a:close/>
                      </a:path>
                    </a:pathLst>
                  </a:custGeom>
                  <a:grpFill/>
                  <a:ln w="95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061D6D-00CD-4450-9B2E-24A593F12ECF}"/>
              </a:ext>
            </a:extLst>
          </p:cNvPr>
          <p:cNvSpPr txBox="1">
            <a:spLocks/>
          </p:cNvSpPr>
          <p:nvPr/>
        </p:nvSpPr>
        <p:spPr>
          <a:xfrm>
            <a:off x="2352642" y="1281019"/>
            <a:ext cx="1794844" cy="61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>
                <a:solidFill>
                  <a:srgbClr val="102B62"/>
                </a:solidFill>
                <a:hlinkClick r:id="rId6"/>
              </a:rPr>
              <a:t>beta.sam.gov/</a:t>
            </a:r>
            <a:r>
              <a:rPr lang="en-US" sz="1100" b="1">
                <a:solidFill>
                  <a:srgbClr val="102B62"/>
                </a:solidFill>
              </a:rPr>
              <a:t/>
            </a:r>
            <a:br>
              <a:rPr lang="en-US" sz="1100" b="1">
                <a:solidFill>
                  <a:srgbClr val="102B62"/>
                </a:solidFill>
              </a:rPr>
            </a:br>
            <a:r>
              <a:rPr lang="en-US" sz="1050" i="1">
                <a:solidFill>
                  <a:srgbClr val="C00000"/>
                </a:solidFill>
              </a:rPr>
              <a:t>Official announcements and info for all government contract solicitations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CCCA31-550B-4E82-88E6-587080CDAF22}"/>
              </a:ext>
            </a:extLst>
          </p:cNvPr>
          <p:cNvGrpSpPr/>
          <p:nvPr/>
        </p:nvGrpSpPr>
        <p:grpSpPr>
          <a:xfrm>
            <a:off x="2702360" y="113797"/>
            <a:ext cx="1110574" cy="1110574"/>
            <a:chOff x="2694777" y="95574"/>
            <a:chExt cx="1110574" cy="111057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04A524F-0429-42B9-A7D4-C83154355AF4}"/>
                </a:ext>
              </a:extLst>
            </p:cNvPr>
            <p:cNvSpPr/>
            <p:nvPr/>
          </p:nvSpPr>
          <p:spPr>
            <a:xfrm>
              <a:off x="2694777" y="95574"/>
              <a:ext cx="1110574" cy="11105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09D8EE4-0F9F-4E82-A4A8-0CAFB37FB652}"/>
                </a:ext>
              </a:extLst>
            </p:cNvPr>
            <p:cNvGrpSpPr/>
            <p:nvPr/>
          </p:nvGrpSpPr>
          <p:grpSpPr>
            <a:xfrm>
              <a:off x="2792864" y="193661"/>
              <a:ext cx="914400" cy="914400"/>
              <a:chOff x="1799129" y="1491724"/>
              <a:chExt cx="1214009" cy="121400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D37EC8-D096-40EE-8AA9-526B553D7BD0}"/>
                  </a:ext>
                </a:extLst>
              </p:cNvPr>
              <p:cNvSpPr/>
              <p:nvPr/>
            </p:nvSpPr>
            <p:spPr>
              <a:xfrm>
                <a:off x="1799129" y="1491724"/>
                <a:ext cx="1214009" cy="121400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" descr="Image result for beta sam gov logo">
                <a:extLst>
                  <a:ext uri="{FF2B5EF4-FFF2-40B4-BE49-F238E27FC236}">
                    <a16:creationId xmlns:a16="http://schemas.microsoft.com/office/drawing/2014/main" id="{53B01B7D-9141-435B-8833-FD76E8A78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6940" y="1796109"/>
                <a:ext cx="637518" cy="633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84B9AF-084D-4D42-8402-16E2CD28B33D}"/>
              </a:ext>
            </a:extLst>
          </p:cNvPr>
          <p:cNvSpPr txBox="1">
            <a:spLocks/>
          </p:cNvSpPr>
          <p:nvPr/>
        </p:nvSpPr>
        <p:spPr>
          <a:xfrm>
            <a:off x="4263695" y="1281019"/>
            <a:ext cx="1458565" cy="61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>
                <a:solidFill>
                  <a:srgbClr val="0070C0"/>
                </a:solidFill>
                <a:hlinkClick r:id="rId8"/>
              </a:rPr>
              <a:t>phe.gov/BARDA</a:t>
            </a:r>
            <a:r>
              <a:rPr lang="en-US" sz="1100">
                <a:solidFill>
                  <a:srgbClr val="102B62"/>
                </a:solidFill>
              </a:rPr>
              <a:t/>
            </a:r>
            <a:br>
              <a:rPr lang="en-US" sz="1100">
                <a:solidFill>
                  <a:srgbClr val="102B62"/>
                </a:solidFill>
              </a:rPr>
            </a:br>
            <a:r>
              <a:rPr lang="en-US" sz="1050" i="1">
                <a:solidFill>
                  <a:srgbClr val="C00000"/>
                </a:solidFill>
              </a:rPr>
              <a:t>Program description, information, news, announcements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68A8A3-9E5F-47C5-922F-2B7942CF5227}"/>
              </a:ext>
            </a:extLst>
          </p:cNvPr>
          <p:cNvGrpSpPr/>
          <p:nvPr/>
        </p:nvGrpSpPr>
        <p:grpSpPr>
          <a:xfrm>
            <a:off x="4445273" y="113797"/>
            <a:ext cx="1110574" cy="1110574"/>
            <a:chOff x="4437690" y="73569"/>
            <a:chExt cx="1110574" cy="111057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D443227-49D4-4D1A-8D42-B20E362E7AC9}"/>
                </a:ext>
              </a:extLst>
            </p:cNvPr>
            <p:cNvSpPr/>
            <p:nvPr/>
          </p:nvSpPr>
          <p:spPr>
            <a:xfrm>
              <a:off x="4437690" y="73569"/>
              <a:ext cx="1110574" cy="11105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F3BBB21-9F78-4065-B453-0B1A44863743}"/>
                </a:ext>
              </a:extLst>
            </p:cNvPr>
            <p:cNvGrpSpPr/>
            <p:nvPr/>
          </p:nvGrpSpPr>
          <p:grpSpPr>
            <a:xfrm>
              <a:off x="4535777" y="171656"/>
              <a:ext cx="914400" cy="914400"/>
              <a:chOff x="3317295" y="1491724"/>
              <a:chExt cx="1214009" cy="1214009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BCDC90C-F428-4CFD-90B6-0373B5F8E552}"/>
                  </a:ext>
                </a:extLst>
              </p:cNvPr>
              <p:cNvSpPr/>
              <p:nvPr/>
            </p:nvSpPr>
            <p:spPr>
              <a:xfrm>
                <a:off x="3317295" y="1491724"/>
                <a:ext cx="1214009" cy="121400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63E0ABA-14F3-4B2D-8F88-707E62F3E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3446494" y="1928989"/>
                <a:ext cx="955612" cy="420717"/>
              </a:xfrm>
              <a:prstGeom prst="roundRect">
                <a:avLst>
                  <a:gd name="adj" fmla="val 8594"/>
                </a:avLst>
              </a:prstGeom>
              <a:noFill/>
              <a:ln>
                <a:noFill/>
              </a:ln>
              <a:effectLst/>
            </p:spPr>
          </p:pic>
        </p:grp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1FE93D-93CB-4DC6-8522-81E2B84F783D}"/>
              </a:ext>
            </a:extLst>
          </p:cNvPr>
          <p:cNvSpPr txBox="1">
            <a:spLocks/>
          </p:cNvSpPr>
          <p:nvPr/>
        </p:nvSpPr>
        <p:spPr>
          <a:xfrm>
            <a:off x="5838469" y="1281019"/>
            <a:ext cx="1705907" cy="61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>
                <a:solidFill>
                  <a:srgbClr val="0070C0"/>
                </a:solidFill>
                <a:hlinkClick r:id="rId10"/>
              </a:rPr>
              <a:t>drive.hhs.gov</a:t>
            </a:r>
            <a:r>
              <a:rPr lang="en-US" sz="1100">
                <a:solidFill>
                  <a:srgbClr val="102B62"/>
                </a:solidFill>
              </a:rPr>
              <a:t/>
            </a:r>
            <a:br>
              <a:rPr lang="en-US" sz="1100">
                <a:solidFill>
                  <a:srgbClr val="102B62"/>
                </a:solidFill>
              </a:rPr>
            </a:br>
            <a:r>
              <a:rPr lang="en-US" sz="1050" i="1">
                <a:solidFill>
                  <a:srgbClr val="C00000"/>
                </a:solidFill>
              </a:rPr>
              <a:t>Learn about </a:t>
            </a:r>
            <a:r>
              <a:rPr lang="en-US" sz="1050" i="1" err="1">
                <a:solidFill>
                  <a:srgbClr val="C00000"/>
                </a:solidFill>
              </a:rPr>
              <a:t>DRIVe</a:t>
            </a:r>
            <a:r>
              <a:rPr lang="en-US" sz="1050" i="1">
                <a:solidFill>
                  <a:srgbClr val="C00000"/>
                </a:solidFill>
              </a:rPr>
              <a:t>, including our Accelerator Network and EZ BAA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61D501-434C-4F35-A45F-E522418EBE86}"/>
              </a:ext>
            </a:extLst>
          </p:cNvPr>
          <p:cNvGrpSpPr/>
          <p:nvPr/>
        </p:nvGrpSpPr>
        <p:grpSpPr>
          <a:xfrm>
            <a:off x="6136135" y="113797"/>
            <a:ext cx="1110574" cy="1110574"/>
            <a:chOff x="6136135" y="56647"/>
            <a:chExt cx="1110574" cy="111057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C1B4F1-468E-4FA7-9977-8F25A96155E8}"/>
                </a:ext>
              </a:extLst>
            </p:cNvPr>
            <p:cNvSpPr/>
            <p:nvPr/>
          </p:nvSpPr>
          <p:spPr>
            <a:xfrm>
              <a:off x="6136135" y="56647"/>
              <a:ext cx="1110574" cy="11105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C6F6D0-4C7F-4589-ACC7-B898DDDA9F84}"/>
                </a:ext>
              </a:extLst>
            </p:cNvPr>
            <p:cNvGrpSpPr/>
            <p:nvPr/>
          </p:nvGrpSpPr>
          <p:grpSpPr>
            <a:xfrm>
              <a:off x="6234222" y="154734"/>
              <a:ext cx="914400" cy="914400"/>
              <a:chOff x="4835461" y="1491724"/>
              <a:chExt cx="1214009" cy="1214009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5EA08BE-3664-4982-B314-2EC731BF732A}"/>
                  </a:ext>
                </a:extLst>
              </p:cNvPr>
              <p:cNvSpPr/>
              <p:nvPr/>
            </p:nvSpPr>
            <p:spPr>
              <a:xfrm>
                <a:off x="4835461" y="1491724"/>
                <a:ext cx="1214009" cy="121400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6FCBE1-2FAC-446B-A8D0-12272495E92E}"/>
                  </a:ext>
                </a:extLst>
              </p:cNvPr>
              <p:cNvGrpSpPr/>
              <p:nvPr/>
            </p:nvGrpSpPr>
            <p:grpSpPr>
              <a:xfrm>
                <a:off x="4984100" y="1756969"/>
                <a:ext cx="907543" cy="764758"/>
                <a:chOff x="7896342" y="3263248"/>
                <a:chExt cx="1063710" cy="896354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D088BE5-A8EA-4081-986B-7FCD0E4FB9BA}"/>
                    </a:ext>
                  </a:extLst>
                </p:cNvPr>
                <p:cNvGrpSpPr/>
                <p:nvPr/>
              </p:nvGrpSpPr>
              <p:grpSpPr>
                <a:xfrm>
                  <a:off x="8119332" y="3263248"/>
                  <a:ext cx="614919" cy="247755"/>
                  <a:chOff x="3346475" y="725876"/>
                  <a:chExt cx="379754" cy="153006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5C7E5D4D-C049-4ABD-89E5-4D6B4F3A39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76386"/>
                  <a:stretch/>
                </p:blipFill>
                <p:spPr>
                  <a:xfrm>
                    <a:off x="3390469" y="850647"/>
                    <a:ext cx="300688" cy="28235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5F235E0A-C11C-4B5B-97F6-AA385F19F1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000000">
                          <a:alpha val="0"/>
                        </a:srgbClr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46475" y="725876"/>
                    <a:ext cx="379754" cy="146460"/>
                  </a:xfrm>
                  <a:prstGeom prst="roundRect">
                    <a:avLst>
                      <a:gd name="adj" fmla="val 8594"/>
                    </a:avLst>
                  </a:prstGeom>
                  <a:noFill/>
                  <a:ln>
                    <a:noFill/>
                  </a:ln>
                  <a:effectLst/>
                </p:spPr>
              </p:pic>
            </p:grp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8B3881C-2758-41F3-B9DD-5797118E6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96342" y="3500402"/>
                  <a:ext cx="1063710" cy="6592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10AE42-759B-4375-9C89-6AEAC7033212}"/>
              </a:ext>
            </a:extLst>
          </p:cNvPr>
          <p:cNvSpPr txBox="1">
            <a:spLocks/>
          </p:cNvSpPr>
          <p:nvPr/>
        </p:nvSpPr>
        <p:spPr>
          <a:xfrm>
            <a:off x="7660586" y="1281019"/>
            <a:ext cx="1413826" cy="618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b="1">
                <a:solidFill>
                  <a:srgbClr val="0070C0"/>
                </a:solidFill>
                <a:hlinkClick r:id="rId14"/>
              </a:rPr>
              <a:t>www.usajobs.gov</a:t>
            </a:r>
            <a:r>
              <a:rPr lang="en-US" sz="1100" b="1">
                <a:solidFill>
                  <a:srgbClr val="0070C0"/>
                </a:solidFill>
              </a:rPr>
              <a:t> </a:t>
            </a:r>
            <a:r>
              <a:rPr lang="en-US" sz="1100">
                <a:solidFill>
                  <a:srgbClr val="102B62"/>
                </a:solidFill>
              </a:rPr>
              <a:t/>
            </a:r>
            <a:br>
              <a:rPr lang="en-US" sz="1100">
                <a:solidFill>
                  <a:srgbClr val="102B62"/>
                </a:solidFill>
              </a:rPr>
            </a:br>
            <a:r>
              <a:rPr lang="en-US" sz="1050" i="1">
                <a:solidFill>
                  <a:srgbClr val="C00000"/>
                </a:solidFill>
              </a:rPr>
              <a:t>Join the team!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DD4210-C042-4FA9-98DD-20D26DDDC56A}"/>
              </a:ext>
            </a:extLst>
          </p:cNvPr>
          <p:cNvGrpSpPr/>
          <p:nvPr/>
        </p:nvGrpSpPr>
        <p:grpSpPr>
          <a:xfrm>
            <a:off x="7812212" y="113797"/>
            <a:ext cx="1110574" cy="1110574"/>
            <a:chOff x="7812212" y="152000"/>
            <a:chExt cx="1110574" cy="111057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84B0C-03A2-456D-BC4B-71415DC3FBCB}"/>
                </a:ext>
              </a:extLst>
            </p:cNvPr>
            <p:cNvSpPr/>
            <p:nvPr/>
          </p:nvSpPr>
          <p:spPr>
            <a:xfrm>
              <a:off x="7812212" y="152000"/>
              <a:ext cx="1110574" cy="1110574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3207F25-DE8C-4444-B5D8-2966A6FEAFBF}"/>
                </a:ext>
              </a:extLst>
            </p:cNvPr>
            <p:cNvGrpSpPr/>
            <p:nvPr/>
          </p:nvGrpSpPr>
          <p:grpSpPr>
            <a:xfrm>
              <a:off x="7910299" y="250087"/>
              <a:ext cx="914400" cy="914400"/>
              <a:chOff x="6353629" y="1491724"/>
              <a:chExt cx="1214009" cy="121400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C667A1D-5F9D-41EE-9F2C-6B39BD30C4D0}"/>
                  </a:ext>
                </a:extLst>
              </p:cNvPr>
              <p:cNvSpPr/>
              <p:nvPr/>
            </p:nvSpPr>
            <p:spPr>
              <a:xfrm>
                <a:off x="6353629" y="1491724"/>
                <a:ext cx="1214009" cy="121400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2" descr="Work With Us - Pecos National Historical Park (U.S. National Park Service)">
                <a:extLst>
                  <a:ext uri="{FF2B5EF4-FFF2-40B4-BE49-F238E27FC236}">
                    <a16:creationId xmlns:a16="http://schemas.microsoft.com/office/drawing/2014/main" id="{A04CB89D-8911-4178-8564-628BD48A00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60" t="31180" r="10278" b="30588"/>
              <a:stretch/>
            </p:blipFill>
            <p:spPr bwMode="auto">
              <a:xfrm>
                <a:off x="6411237" y="1961111"/>
                <a:ext cx="1098775" cy="262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F89E3A-0B88-4C23-AA21-70D04C531369}"/>
              </a:ext>
            </a:extLst>
          </p:cNvPr>
          <p:cNvGrpSpPr/>
          <p:nvPr/>
        </p:nvGrpSpPr>
        <p:grpSpPr>
          <a:xfrm>
            <a:off x="315924" y="3873500"/>
            <a:ext cx="8512152" cy="457200"/>
            <a:chOff x="272844" y="3937381"/>
            <a:chExt cx="8512152" cy="457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836D61-6188-4D53-B48E-F5E25A3C9CD6}"/>
                </a:ext>
              </a:extLst>
            </p:cNvPr>
            <p:cNvGrpSpPr/>
            <p:nvPr/>
          </p:nvGrpSpPr>
          <p:grpSpPr>
            <a:xfrm>
              <a:off x="272844" y="3937381"/>
              <a:ext cx="1385372" cy="457200"/>
              <a:chOff x="272844" y="3939806"/>
              <a:chExt cx="1385372" cy="45720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836F044-3F0A-46E1-A37C-9D2172FB2EE9}"/>
                  </a:ext>
                </a:extLst>
              </p:cNvPr>
              <p:cNvSpPr txBox="1"/>
              <p:nvPr/>
            </p:nvSpPr>
            <p:spPr>
              <a:xfrm>
                <a:off x="748154" y="4037361"/>
                <a:ext cx="910062" cy="262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@BARDA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24F72D4F-C19B-4BD3-83DD-4292EB79D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2844" y="3939806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2642C4-10ED-43AD-A050-1FED71F135D5}"/>
                </a:ext>
              </a:extLst>
            </p:cNvPr>
            <p:cNvGrpSpPr/>
            <p:nvPr/>
          </p:nvGrpSpPr>
          <p:grpSpPr>
            <a:xfrm>
              <a:off x="2186706" y="3937381"/>
              <a:ext cx="4435573" cy="457200"/>
              <a:chOff x="2318249" y="3934957"/>
              <a:chExt cx="4435573" cy="457200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B6E822F9-BC70-46DD-A22B-F5A69CB31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8249" y="393495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1D365FE-B852-463F-98D4-F72690BF2DE8}"/>
                  </a:ext>
                </a:extLst>
              </p:cNvPr>
              <p:cNvSpPr txBox="1"/>
              <p:nvPr/>
            </p:nvSpPr>
            <p:spPr>
              <a:xfrm>
                <a:off x="2773147" y="4032752"/>
                <a:ext cx="39806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Biomedical Advanced Research and Development Authority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2E54D19-BDF8-4BA9-8076-864FC3F5E898}"/>
                </a:ext>
              </a:extLst>
            </p:cNvPr>
            <p:cNvGrpSpPr/>
            <p:nvPr/>
          </p:nvGrpSpPr>
          <p:grpSpPr>
            <a:xfrm>
              <a:off x="7150769" y="3937381"/>
              <a:ext cx="1634227" cy="457200"/>
              <a:chOff x="7150769" y="3937381"/>
              <a:chExt cx="1634227" cy="457200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7095DFF-091E-4601-9FAE-9D2DF72A5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0769" y="3937381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1496DFD-A769-4CDC-ACBA-FF151CB5A720}"/>
                  </a:ext>
                </a:extLst>
              </p:cNvPr>
              <p:cNvSpPr txBox="1"/>
              <p:nvPr/>
            </p:nvSpPr>
            <p:spPr>
              <a:xfrm>
                <a:off x="7626079" y="4035176"/>
                <a:ext cx="115891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@BARDAGOV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04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R1">
      <a:dk1>
        <a:srgbClr val="102B62"/>
      </a:dk1>
      <a:lt1>
        <a:sysClr val="window" lastClr="FFFFFF"/>
      </a:lt1>
      <a:dk2>
        <a:srgbClr val="1F497D"/>
      </a:dk2>
      <a:lt2>
        <a:srgbClr val="EEECE1"/>
      </a:lt2>
      <a:accent1>
        <a:srgbClr val="5482E1"/>
      </a:accent1>
      <a:accent2>
        <a:srgbClr val="C9C9C9"/>
      </a:accent2>
      <a:accent3>
        <a:srgbClr val="00BCB8"/>
      </a:accent3>
      <a:accent4>
        <a:srgbClr val="C15853"/>
      </a:accent4>
      <a:accent5>
        <a:srgbClr val="BACCF3"/>
      </a:accent5>
      <a:accent6>
        <a:srgbClr val="B7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f66351-9988-4cbe-96e6-e16da2e43a56">
      <UserInfo>
        <DisplayName>McCord, Matthew (OS/ASPR/BARDA)</DisplayName>
        <AccountId>27</AccountId>
        <AccountType/>
      </UserInfo>
      <UserInfo>
        <DisplayName>Boston, Donna (OS/ASPR/BARDA)</DisplayName>
        <AccountId>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B090DF04874CBBEC828252895F5E" ma:contentTypeVersion="9" ma:contentTypeDescription="Create a new document." ma:contentTypeScope="" ma:versionID="2cae25c26c1b3363ef8833f2c1af4b83">
  <xsd:schema xmlns:xsd="http://www.w3.org/2001/XMLSchema" xmlns:xs="http://www.w3.org/2001/XMLSchema" xmlns:p="http://schemas.microsoft.com/office/2006/metadata/properties" xmlns:ns2="05f66351-9988-4cbe-96e6-e16da2e43a56" xmlns:ns3="4eac867d-9d37-4dee-a55d-0318210eb71c" targetNamespace="http://schemas.microsoft.com/office/2006/metadata/properties" ma:root="true" ma:fieldsID="a377162bf3f1596db94f41fa8b6cf982" ns2:_="" ns3:_="">
    <xsd:import namespace="05f66351-9988-4cbe-96e6-e16da2e43a56"/>
    <xsd:import namespace="4eac867d-9d37-4dee-a55d-0318210eb7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66351-9988-4cbe-96e6-e16da2e43a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c867d-9d37-4dee-a55d-0318210e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847EF-B67A-4F59-803E-7BA1D94D0768}">
  <ds:schemaRefs>
    <ds:schemaRef ds:uri="05f66351-9988-4cbe-96e6-e16da2e43a5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ac867d-9d37-4dee-a55d-0318210eb7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F12A48-24EA-45E8-8A90-32EB185CB250}">
  <ds:schemaRefs>
    <ds:schemaRef ds:uri="05f66351-9988-4cbe-96e6-e16da2e43a56"/>
    <ds:schemaRef ds:uri="4eac867d-9d37-4dee-a55d-0318210eb7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0FBFF6-B324-4F32-BBB1-72F70CD8F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(16:9)</PresentationFormat>
  <Paragraphs>126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Arial,Sans-Serif</vt:lpstr>
      <vt:lpstr>Calibri</vt:lpstr>
      <vt:lpstr>Roboto</vt:lpstr>
      <vt:lpstr>Wingdings</vt:lpstr>
      <vt:lpstr>Office Theme</vt:lpstr>
      <vt:lpstr>Investing in the Future of Health Security Division of Research Innovation and Ventures</vt:lpstr>
      <vt:lpstr>DRIVe’s R&amp;D Funding Vehicle</vt:lpstr>
      <vt:lpstr>PowerPoint Presentation</vt:lpstr>
      <vt:lpstr>Solving Sepsis Program – Next Steps</vt:lpstr>
      <vt:lpstr>New Program Area: Beyond the Needle</vt:lpstr>
      <vt:lpstr>INTRODUCING…THE CATALYST OFFICE</vt:lpstr>
      <vt:lpstr>DRIVe Start – Program Innovation &amp; Alliance Activities </vt:lpstr>
      <vt:lpstr>Chemical Repurposing: DRIVe ReDIRECT - AOI #5 “Treat the Injury, Not the Agent”</vt:lpstr>
      <vt:lpstr>PowerPoint Presentation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 ASPR PowerPoint Slide Template</dc:title>
  <dc:subject>ASPR PowerPoint Template</dc:subject>
  <dc:creator>Mary Radebach</dc:creator>
  <cp:lastModifiedBy>Miles-Francois, Denise (OS/ASPR/BARDA)</cp:lastModifiedBy>
  <cp:revision>1</cp:revision>
  <cp:lastPrinted>2018-03-23T14:10:25Z</cp:lastPrinted>
  <dcterms:created xsi:type="dcterms:W3CDTF">2018-01-29T20:56:18Z</dcterms:created>
  <dcterms:modified xsi:type="dcterms:W3CDTF">2020-10-13T18:13:23Z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0x0101006F0DB090DF04874CBBEC828252895F5E</vt:lpwstr>
  </property>
  <property fmtid="{D5CDD505-2E9C-101B-9397-08002B2CF9AE}" pid="3" name="MSIP_Label_0fbebf56-50d5-4972-adb3-969c09594f76_Enabled">
    <vt:lpwstr>true</vt:lpwstr>
  </property>
  <property fmtid="{D5CDD505-2E9C-101B-9397-08002B2CF9AE}" pid="4" name="MSIP_Label_0fbebf56-50d5-4972-adb3-969c09594f76_SetDate">
    <vt:lpwstr>2020-06-25T18:04:38Z</vt:lpwstr>
  </property>
  <property fmtid="{D5CDD505-2E9C-101B-9397-08002B2CF9AE}" pid="5" name="MSIP_Label_0fbebf56-50d5-4972-adb3-969c09594f76_Method">
    <vt:lpwstr>Privileged</vt:lpwstr>
  </property>
  <property fmtid="{D5CDD505-2E9C-101B-9397-08002B2CF9AE}" pid="6" name="MSIP_Label_0fbebf56-50d5-4972-adb3-969c09594f76_Name">
    <vt:lpwstr>Public</vt:lpwstr>
  </property>
  <property fmtid="{D5CDD505-2E9C-101B-9397-08002B2CF9AE}" pid="7" name="MSIP_Label_0fbebf56-50d5-4972-adb3-969c09594f76_SiteId">
    <vt:lpwstr>437e427d-90c6-45ca-aec6-cea5129e56e4</vt:lpwstr>
  </property>
  <property fmtid="{D5CDD505-2E9C-101B-9397-08002B2CF9AE}" pid="8" name="MSIP_Label_0fbebf56-50d5-4972-adb3-969c09594f76_ActionId">
    <vt:lpwstr>a99cd089-573a-4358-9af5-9a178efd9c23</vt:lpwstr>
  </property>
  <property fmtid="{D5CDD505-2E9C-101B-9397-08002B2CF9AE}" pid="9" name="MSIP_Label_0fbebf56-50d5-4972-adb3-969c09594f76_ContentBits">
    <vt:lpwstr>3</vt:lpwstr>
  </property>
</Properties>
</file>